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57" r:id="rId3"/>
    <p:sldId id="283"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281" r:id="rId20"/>
    <p:sldId id="262" r:id="rId21"/>
    <p:sldId id="305" r:id="rId22"/>
    <p:sldId id="286" r:id="rId23"/>
  </p:sldIdLst>
  <p:sldSz cx="9144000" cy="5143500" type="screen16x9"/>
  <p:notesSz cx="6858000" cy="9144000"/>
  <p:embeddedFontLst>
    <p:embeddedFont>
      <p:font typeface="Montserrat ExtraBold" charset="0"/>
      <p:bold r:id="rId25"/>
      <p:boldItalic r:id="rId26"/>
    </p:embeddedFont>
    <p:embeddedFont>
      <p:font typeface="Montserrat" charset="0"/>
      <p:regular r:id="rId27"/>
      <p:bold r:id="rId28"/>
      <p:italic r:id="rId29"/>
      <p:boldItalic r:id="rId30"/>
    </p:embeddedFont>
    <p:embeddedFont>
      <p:font typeface="Montserrat ExtraLight" charset="0"/>
      <p:regular r:id="rId31"/>
      <p:bold r:id="rId32"/>
      <p:italic r:id="rId33"/>
      <p:boldItalic r:id="rId34"/>
    </p:embeddedFont>
    <p:embeddedFont>
      <p:font typeface="Montserrat Medium"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4D3EE440-C662-4326-93F2-D2F69E8822A5}">
  <a:tblStyle styleId="{4D3EE440-C662-4326-93F2-D2F69E8822A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634" y="-8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7f9262ee2f_0_26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7f9262ee2f_0_26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f9262ee2f_0_26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7" name="Google Shape;2157;g7f9262ee2f_0_26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4"/>
        <p:cNvGrpSpPr/>
        <p:nvPr/>
      </p:nvGrpSpPr>
      <p:grpSpPr>
        <a:xfrm>
          <a:off x="0" y="0"/>
          <a:ext cx="0" cy="0"/>
          <a:chOff x="0" y="0"/>
          <a:chExt cx="0" cy="0"/>
        </a:xfrm>
      </p:grpSpPr>
      <p:sp>
        <p:nvSpPr>
          <p:cNvPr id="2125" name="Google Shape;2125;g7f9262ee2f_0_26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6" name="Google Shape;2126;g7f9262ee2f_0_26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g7f9262ee2f_0_26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8" name="Google Shape;2068;g7f9262ee2f_0_26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6"/>
        <p:cNvGrpSpPr/>
        <p:nvPr/>
      </p:nvGrpSpPr>
      <p:grpSpPr>
        <a:xfrm>
          <a:off x="0" y="0"/>
          <a:ext cx="0" cy="0"/>
          <a:chOff x="0" y="0"/>
          <a:chExt cx="0" cy="0"/>
        </a:xfrm>
      </p:grpSpPr>
      <p:sp>
        <p:nvSpPr>
          <p:cNvPr id="2187" name="Google Shape;2187;g7f9262ee2f_0_26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8" name="Google Shape;2188;g7f9262ee2f_0_26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 Credits">
  <p:cSld name="SECTION_HEADER_1">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924870" y="760375"/>
            <a:ext cx="3068700" cy="59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46" name="Google Shape;146;p33"/>
          <p:cNvSpPr txBox="1">
            <a:spLocks noGrp="1"/>
          </p:cNvSpPr>
          <p:nvPr>
            <p:ph type="subTitle" idx="1"/>
          </p:nvPr>
        </p:nvSpPr>
        <p:spPr>
          <a:xfrm>
            <a:off x="924875" y="1684275"/>
            <a:ext cx="3305400" cy="109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924875" y="3570000"/>
            <a:ext cx="3305400" cy="666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marL="0" lvl="0" indent="0" algn="l" rtl="0">
              <a:spcBef>
                <a:spcPts val="300"/>
              </a:spcBef>
              <a:spcAft>
                <a:spcPts val="0"/>
              </a:spcAft>
              <a:buNone/>
            </a:pP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Bullet points 1">
  <p:cSld name="SECTION_TITLE_AND_DESCRIPTION_1_1_2">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text">
  <p:cSld name="TITLE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273500" y="1369000"/>
            <a:ext cx="6597000" cy="2109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4500" b="1">
                <a:solidFill>
                  <a:schemeClr val="lt1"/>
                </a:solidFill>
              </a:defRPr>
            </a:lvl1pPr>
            <a:lvl2pPr lvl="1" algn="ctr" rtl="0">
              <a:spcBef>
                <a:spcPts val="0"/>
              </a:spcBef>
              <a:spcAft>
                <a:spcPts val="0"/>
              </a:spcAft>
              <a:buClr>
                <a:schemeClr val="lt1"/>
              </a:buClr>
              <a:buSzPts val="3600"/>
              <a:buNone/>
              <a:defRPr sz="3600" b="1">
                <a:solidFill>
                  <a:schemeClr val="lt1"/>
                </a:solidFill>
              </a:defRPr>
            </a:lvl2pPr>
            <a:lvl3pPr lvl="2" algn="ctr" rtl="0">
              <a:spcBef>
                <a:spcPts val="0"/>
              </a:spcBef>
              <a:spcAft>
                <a:spcPts val="0"/>
              </a:spcAft>
              <a:buClr>
                <a:schemeClr val="lt1"/>
              </a:buClr>
              <a:buSzPts val="3600"/>
              <a:buNone/>
              <a:defRPr sz="3600" b="1">
                <a:solidFill>
                  <a:schemeClr val="lt1"/>
                </a:solidFill>
              </a:defRPr>
            </a:lvl3pPr>
            <a:lvl4pPr lvl="3" algn="ctr" rtl="0">
              <a:spcBef>
                <a:spcPts val="0"/>
              </a:spcBef>
              <a:spcAft>
                <a:spcPts val="0"/>
              </a:spcAft>
              <a:buClr>
                <a:schemeClr val="lt1"/>
              </a:buClr>
              <a:buSzPts val="3600"/>
              <a:buNone/>
              <a:defRPr sz="3600" b="1">
                <a:solidFill>
                  <a:schemeClr val="lt1"/>
                </a:solidFill>
              </a:defRPr>
            </a:lvl4pPr>
            <a:lvl5pPr lvl="4" algn="ctr" rtl="0">
              <a:spcBef>
                <a:spcPts val="0"/>
              </a:spcBef>
              <a:spcAft>
                <a:spcPts val="0"/>
              </a:spcAft>
              <a:buClr>
                <a:schemeClr val="lt1"/>
              </a:buClr>
              <a:buSzPts val="3600"/>
              <a:buNone/>
              <a:defRPr sz="3600" b="1">
                <a:solidFill>
                  <a:schemeClr val="lt1"/>
                </a:solidFill>
              </a:defRPr>
            </a:lvl5pPr>
            <a:lvl6pPr lvl="5" algn="ctr" rtl="0">
              <a:spcBef>
                <a:spcPts val="0"/>
              </a:spcBef>
              <a:spcAft>
                <a:spcPts val="0"/>
              </a:spcAft>
              <a:buClr>
                <a:schemeClr val="lt1"/>
              </a:buClr>
              <a:buSzPts val="3600"/>
              <a:buNone/>
              <a:defRPr sz="3600" b="1">
                <a:solidFill>
                  <a:schemeClr val="lt1"/>
                </a:solidFill>
              </a:defRPr>
            </a:lvl6pPr>
            <a:lvl7pPr lvl="6" algn="ctr" rtl="0">
              <a:spcBef>
                <a:spcPts val="0"/>
              </a:spcBef>
              <a:spcAft>
                <a:spcPts val="0"/>
              </a:spcAft>
              <a:buClr>
                <a:schemeClr val="lt1"/>
              </a:buClr>
              <a:buSzPts val="3600"/>
              <a:buNone/>
              <a:defRPr sz="3600" b="1">
                <a:solidFill>
                  <a:schemeClr val="lt1"/>
                </a:solidFill>
              </a:defRPr>
            </a:lvl7pPr>
            <a:lvl8pPr lvl="7" algn="ctr" rtl="0">
              <a:spcBef>
                <a:spcPts val="0"/>
              </a:spcBef>
              <a:spcAft>
                <a:spcPts val="0"/>
              </a:spcAft>
              <a:buClr>
                <a:schemeClr val="lt1"/>
              </a:buClr>
              <a:buSzPts val="3600"/>
              <a:buNone/>
              <a:defRPr sz="3600" b="1">
                <a:solidFill>
                  <a:schemeClr val="lt1"/>
                </a:solidFill>
              </a:defRPr>
            </a:lvl8pPr>
            <a:lvl9pPr lvl="8" algn="ctr" rtl="0">
              <a:spcBef>
                <a:spcPts val="0"/>
              </a:spcBef>
              <a:spcAft>
                <a:spcPts val="0"/>
              </a:spcAft>
              <a:buClr>
                <a:schemeClr val="lt1"/>
              </a:buClr>
              <a:buSzPts val="3600"/>
              <a:buNone/>
              <a:defRPr sz="3600" b="1">
                <a:solidFill>
                  <a:schemeClr val="lt1"/>
                </a:solidFill>
              </a:defRPr>
            </a:lvl9pPr>
          </a:lstStyle>
          <a:p>
            <a:endParaRPr/>
          </a:p>
        </p:txBody>
      </p:sp>
      <p:sp>
        <p:nvSpPr>
          <p:cNvPr id="76" name="Google Shape;76;p19"/>
          <p:cNvSpPr txBox="1">
            <a:spLocks noGrp="1"/>
          </p:cNvSpPr>
          <p:nvPr>
            <p:ph type="subTitle" idx="1"/>
          </p:nvPr>
        </p:nvSpPr>
        <p:spPr>
          <a:xfrm>
            <a:off x="2481900" y="2519525"/>
            <a:ext cx="4180200" cy="46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400">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Six Columns  ">
  <p:cSld name="SECTION_TITLE_AND_DESCRIPTION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353849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0" name="Google Shape;110;p27"/>
          <p:cNvSpPr txBox="1">
            <a:spLocks noGrp="1"/>
          </p:cNvSpPr>
          <p:nvPr>
            <p:ph type="subTitle" idx="1"/>
          </p:nvPr>
        </p:nvSpPr>
        <p:spPr>
          <a:xfrm>
            <a:off x="3538498"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1" name="Google Shape;111;p27"/>
          <p:cNvSpPr txBox="1">
            <a:spLocks noGrp="1"/>
          </p:cNvSpPr>
          <p:nvPr>
            <p:ph type="title" idx="2"/>
          </p:nvPr>
        </p:nvSpPr>
        <p:spPr>
          <a:xfrm>
            <a:off x="6028553"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2" name="Google Shape;112;p27"/>
          <p:cNvSpPr txBox="1">
            <a:spLocks noGrp="1"/>
          </p:cNvSpPr>
          <p:nvPr>
            <p:ph type="subTitle" idx="3"/>
          </p:nvPr>
        </p:nvSpPr>
        <p:spPr>
          <a:xfrm>
            <a:off x="6028552"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3" name="Google Shape;113;p27"/>
          <p:cNvSpPr txBox="1">
            <a:spLocks noGrp="1"/>
          </p:cNvSpPr>
          <p:nvPr>
            <p:ph type="title" idx="4"/>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048447" y="1818541"/>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5" name="Google Shape;115;p27"/>
          <p:cNvSpPr txBox="1">
            <a:spLocks noGrp="1"/>
          </p:cNvSpPr>
          <p:nvPr>
            <p:ph type="subTitle" idx="6"/>
          </p:nvPr>
        </p:nvSpPr>
        <p:spPr>
          <a:xfrm>
            <a:off x="1048450" y="2324765"/>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6" name="Google Shape;116;p27"/>
          <p:cNvSpPr txBox="1">
            <a:spLocks noGrp="1"/>
          </p:cNvSpPr>
          <p:nvPr>
            <p:ph type="title" idx="7"/>
          </p:nvPr>
        </p:nvSpPr>
        <p:spPr>
          <a:xfrm>
            <a:off x="353849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7" name="Google Shape;117;p27"/>
          <p:cNvSpPr txBox="1">
            <a:spLocks noGrp="1"/>
          </p:cNvSpPr>
          <p:nvPr>
            <p:ph type="subTitle" idx="8"/>
          </p:nvPr>
        </p:nvSpPr>
        <p:spPr>
          <a:xfrm>
            <a:off x="3538498"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18" name="Google Shape;118;p27"/>
          <p:cNvSpPr txBox="1">
            <a:spLocks noGrp="1"/>
          </p:cNvSpPr>
          <p:nvPr>
            <p:ph type="title" idx="9"/>
          </p:nvPr>
        </p:nvSpPr>
        <p:spPr>
          <a:xfrm>
            <a:off x="6028553"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19" name="Google Shape;119;p27"/>
          <p:cNvSpPr txBox="1">
            <a:spLocks noGrp="1"/>
          </p:cNvSpPr>
          <p:nvPr>
            <p:ph type="subTitle" idx="13"/>
          </p:nvPr>
        </p:nvSpPr>
        <p:spPr>
          <a:xfrm>
            <a:off x="6028552"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20" name="Google Shape;120;p27"/>
          <p:cNvSpPr txBox="1">
            <a:spLocks noGrp="1"/>
          </p:cNvSpPr>
          <p:nvPr>
            <p:ph type="title" idx="14"/>
          </p:nvPr>
        </p:nvSpPr>
        <p:spPr>
          <a:xfrm>
            <a:off x="1048447" y="3325035"/>
            <a:ext cx="2067000" cy="54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4200"/>
              <a:buNone/>
              <a:defRPr sz="4200">
                <a:solidFill>
                  <a:schemeClr val="lt1"/>
                </a:solidFill>
              </a:defRPr>
            </a:lvl2pPr>
            <a:lvl3pPr lvl="2" algn="ctr" rtl="0">
              <a:spcBef>
                <a:spcPts val="0"/>
              </a:spcBef>
              <a:spcAft>
                <a:spcPts val="0"/>
              </a:spcAft>
              <a:buClr>
                <a:schemeClr val="lt1"/>
              </a:buClr>
              <a:buSzPts val="4200"/>
              <a:buNone/>
              <a:defRPr sz="4200">
                <a:solidFill>
                  <a:schemeClr val="lt1"/>
                </a:solidFill>
              </a:defRPr>
            </a:lvl3pPr>
            <a:lvl4pPr lvl="3" algn="ctr" rtl="0">
              <a:spcBef>
                <a:spcPts val="0"/>
              </a:spcBef>
              <a:spcAft>
                <a:spcPts val="0"/>
              </a:spcAft>
              <a:buClr>
                <a:schemeClr val="lt1"/>
              </a:buClr>
              <a:buSzPts val="4200"/>
              <a:buNone/>
              <a:defRPr sz="4200">
                <a:solidFill>
                  <a:schemeClr val="lt1"/>
                </a:solidFill>
              </a:defRPr>
            </a:lvl4pPr>
            <a:lvl5pPr lvl="4" algn="ctr" rtl="0">
              <a:spcBef>
                <a:spcPts val="0"/>
              </a:spcBef>
              <a:spcAft>
                <a:spcPts val="0"/>
              </a:spcAft>
              <a:buClr>
                <a:schemeClr val="lt1"/>
              </a:buClr>
              <a:buSzPts val="4200"/>
              <a:buNone/>
              <a:defRPr sz="4200">
                <a:solidFill>
                  <a:schemeClr val="lt1"/>
                </a:solidFill>
              </a:defRPr>
            </a:lvl5pPr>
            <a:lvl6pPr lvl="5" algn="ctr" rtl="0">
              <a:spcBef>
                <a:spcPts val="0"/>
              </a:spcBef>
              <a:spcAft>
                <a:spcPts val="0"/>
              </a:spcAft>
              <a:buClr>
                <a:schemeClr val="lt1"/>
              </a:buClr>
              <a:buSzPts val="4200"/>
              <a:buNone/>
              <a:defRPr sz="4200">
                <a:solidFill>
                  <a:schemeClr val="lt1"/>
                </a:solidFill>
              </a:defRPr>
            </a:lvl6pPr>
            <a:lvl7pPr lvl="6" algn="ctr" rtl="0">
              <a:spcBef>
                <a:spcPts val="0"/>
              </a:spcBef>
              <a:spcAft>
                <a:spcPts val="0"/>
              </a:spcAft>
              <a:buClr>
                <a:schemeClr val="lt1"/>
              </a:buClr>
              <a:buSzPts val="4200"/>
              <a:buNone/>
              <a:defRPr sz="4200">
                <a:solidFill>
                  <a:schemeClr val="lt1"/>
                </a:solidFill>
              </a:defRPr>
            </a:lvl7pPr>
            <a:lvl8pPr lvl="7" algn="ctr" rtl="0">
              <a:spcBef>
                <a:spcPts val="0"/>
              </a:spcBef>
              <a:spcAft>
                <a:spcPts val="0"/>
              </a:spcAft>
              <a:buClr>
                <a:schemeClr val="lt1"/>
              </a:buClr>
              <a:buSzPts val="4200"/>
              <a:buNone/>
              <a:defRPr sz="4200">
                <a:solidFill>
                  <a:schemeClr val="lt1"/>
                </a:solidFill>
              </a:defRPr>
            </a:lvl8pPr>
            <a:lvl9pPr lvl="8" algn="ctr" rtl="0">
              <a:spcBef>
                <a:spcPts val="0"/>
              </a:spcBef>
              <a:spcAft>
                <a:spcPts val="0"/>
              </a:spcAft>
              <a:buClr>
                <a:schemeClr val="lt1"/>
              </a:buClr>
              <a:buSzPts val="4200"/>
              <a:buNone/>
              <a:defRPr sz="4200">
                <a:solidFill>
                  <a:schemeClr val="lt1"/>
                </a:solidFill>
              </a:defRPr>
            </a:lvl9pPr>
          </a:lstStyle>
          <a:p>
            <a:endParaRPr/>
          </a:p>
        </p:txBody>
      </p:sp>
      <p:sp>
        <p:nvSpPr>
          <p:cNvPr id="121" name="Google Shape;121;p27"/>
          <p:cNvSpPr txBox="1">
            <a:spLocks noGrp="1"/>
          </p:cNvSpPr>
          <p:nvPr>
            <p:ph type="subTitle" idx="15"/>
          </p:nvPr>
        </p:nvSpPr>
        <p:spPr>
          <a:xfrm>
            <a:off x="1048450" y="3831259"/>
            <a:ext cx="2067000" cy="64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1">
  <p:cSld name="TITLE_1_1_2_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938500" y="445025"/>
            <a:ext cx="50436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338238" y="2359825"/>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5" name="Google Shape;125;p28"/>
          <p:cNvSpPr txBox="1">
            <a:spLocks noGrp="1"/>
          </p:cNvSpPr>
          <p:nvPr>
            <p:ph type="subTitle" idx="1"/>
          </p:nvPr>
        </p:nvSpPr>
        <p:spPr>
          <a:xfrm>
            <a:off x="1338238" y="1713051"/>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6" name="Google Shape;126;p28"/>
          <p:cNvSpPr txBox="1">
            <a:spLocks noGrp="1"/>
          </p:cNvSpPr>
          <p:nvPr>
            <p:ph type="title" idx="3"/>
          </p:nvPr>
        </p:nvSpPr>
        <p:spPr>
          <a:xfrm>
            <a:off x="1338238" y="3988950"/>
            <a:ext cx="2727600" cy="3756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400">
                <a:solidFill>
                  <a:schemeClr val="lt1"/>
                </a:solidFill>
              </a:defRPr>
            </a:lvl1pPr>
            <a:lvl2pPr lvl="1" algn="r" rtl="0">
              <a:spcBef>
                <a:spcPts val="0"/>
              </a:spcBef>
              <a:spcAft>
                <a:spcPts val="0"/>
              </a:spcAft>
              <a:buClr>
                <a:schemeClr val="lt1"/>
              </a:buClr>
              <a:buSzPts val="4200"/>
              <a:buNone/>
              <a:defRPr sz="4200">
                <a:solidFill>
                  <a:schemeClr val="lt1"/>
                </a:solidFill>
              </a:defRPr>
            </a:lvl2pPr>
            <a:lvl3pPr lvl="2" algn="r" rtl="0">
              <a:spcBef>
                <a:spcPts val="0"/>
              </a:spcBef>
              <a:spcAft>
                <a:spcPts val="0"/>
              </a:spcAft>
              <a:buClr>
                <a:schemeClr val="lt1"/>
              </a:buClr>
              <a:buSzPts val="4200"/>
              <a:buNone/>
              <a:defRPr sz="4200">
                <a:solidFill>
                  <a:schemeClr val="lt1"/>
                </a:solidFill>
              </a:defRPr>
            </a:lvl3pPr>
            <a:lvl4pPr lvl="3" algn="r" rtl="0">
              <a:spcBef>
                <a:spcPts val="0"/>
              </a:spcBef>
              <a:spcAft>
                <a:spcPts val="0"/>
              </a:spcAft>
              <a:buClr>
                <a:schemeClr val="lt1"/>
              </a:buClr>
              <a:buSzPts val="4200"/>
              <a:buNone/>
              <a:defRPr sz="4200">
                <a:solidFill>
                  <a:schemeClr val="lt1"/>
                </a:solidFill>
              </a:defRPr>
            </a:lvl4pPr>
            <a:lvl5pPr lvl="4" algn="r" rtl="0">
              <a:spcBef>
                <a:spcPts val="0"/>
              </a:spcBef>
              <a:spcAft>
                <a:spcPts val="0"/>
              </a:spcAft>
              <a:buClr>
                <a:schemeClr val="lt1"/>
              </a:buClr>
              <a:buSzPts val="4200"/>
              <a:buNone/>
              <a:defRPr sz="4200">
                <a:solidFill>
                  <a:schemeClr val="lt1"/>
                </a:solidFill>
              </a:defRPr>
            </a:lvl5pPr>
            <a:lvl6pPr lvl="5" algn="r" rtl="0">
              <a:spcBef>
                <a:spcPts val="0"/>
              </a:spcBef>
              <a:spcAft>
                <a:spcPts val="0"/>
              </a:spcAft>
              <a:buClr>
                <a:schemeClr val="lt1"/>
              </a:buClr>
              <a:buSzPts val="4200"/>
              <a:buNone/>
              <a:defRPr sz="4200">
                <a:solidFill>
                  <a:schemeClr val="lt1"/>
                </a:solidFill>
              </a:defRPr>
            </a:lvl6pPr>
            <a:lvl7pPr lvl="6" algn="r" rtl="0">
              <a:spcBef>
                <a:spcPts val="0"/>
              </a:spcBef>
              <a:spcAft>
                <a:spcPts val="0"/>
              </a:spcAft>
              <a:buClr>
                <a:schemeClr val="lt1"/>
              </a:buClr>
              <a:buSzPts val="4200"/>
              <a:buNone/>
              <a:defRPr sz="4200">
                <a:solidFill>
                  <a:schemeClr val="lt1"/>
                </a:solidFill>
              </a:defRPr>
            </a:lvl7pPr>
            <a:lvl8pPr lvl="7" algn="r" rtl="0">
              <a:spcBef>
                <a:spcPts val="0"/>
              </a:spcBef>
              <a:spcAft>
                <a:spcPts val="0"/>
              </a:spcAft>
              <a:buClr>
                <a:schemeClr val="lt1"/>
              </a:buClr>
              <a:buSzPts val="4200"/>
              <a:buNone/>
              <a:defRPr sz="4200">
                <a:solidFill>
                  <a:schemeClr val="lt1"/>
                </a:solidFill>
              </a:defRPr>
            </a:lvl8pPr>
            <a:lvl9pPr lvl="8" algn="r" rtl="0">
              <a:spcBef>
                <a:spcPts val="0"/>
              </a:spcBef>
              <a:spcAft>
                <a:spcPts val="0"/>
              </a:spcAft>
              <a:buClr>
                <a:schemeClr val="lt1"/>
              </a:buClr>
              <a:buSzPts val="4200"/>
              <a:buNone/>
              <a:defRPr sz="4200">
                <a:solidFill>
                  <a:schemeClr val="lt1"/>
                </a:solidFill>
              </a:defRPr>
            </a:lvl9pPr>
          </a:lstStyle>
          <a:p>
            <a:endParaRPr/>
          </a:p>
        </p:txBody>
      </p:sp>
      <p:sp>
        <p:nvSpPr>
          <p:cNvPr id="127" name="Google Shape;127;p28"/>
          <p:cNvSpPr txBox="1">
            <a:spLocks noGrp="1"/>
          </p:cNvSpPr>
          <p:nvPr>
            <p:ph type="subTitle" idx="4"/>
          </p:nvPr>
        </p:nvSpPr>
        <p:spPr>
          <a:xfrm>
            <a:off x="1338238" y="3342176"/>
            <a:ext cx="2727600" cy="60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1600">
                <a:solidFill>
                  <a:schemeClr val="lt1"/>
                </a:solidFill>
              </a:defRPr>
            </a:lvl1pPr>
            <a:lvl2pPr lvl="1" algn="r" rtl="0">
              <a:lnSpc>
                <a:spcPct val="100000"/>
              </a:lnSpc>
              <a:spcBef>
                <a:spcPts val="0"/>
              </a:spcBef>
              <a:spcAft>
                <a:spcPts val="0"/>
              </a:spcAft>
              <a:buClr>
                <a:schemeClr val="lt1"/>
              </a:buClr>
              <a:buSzPts val="1600"/>
              <a:buNone/>
              <a:defRPr sz="1600">
                <a:solidFill>
                  <a:schemeClr val="lt1"/>
                </a:solidFill>
              </a:defRPr>
            </a:lvl2pPr>
            <a:lvl3pPr lvl="2" algn="r" rtl="0">
              <a:lnSpc>
                <a:spcPct val="100000"/>
              </a:lnSpc>
              <a:spcBef>
                <a:spcPts val="0"/>
              </a:spcBef>
              <a:spcAft>
                <a:spcPts val="0"/>
              </a:spcAft>
              <a:buClr>
                <a:schemeClr val="lt1"/>
              </a:buClr>
              <a:buSzPts val="1600"/>
              <a:buNone/>
              <a:defRPr sz="1600">
                <a:solidFill>
                  <a:schemeClr val="lt1"/>
                </a:solidFill>
              </a:defRPr>
            </a:lvl3pPr>
            <a:lvl4pPr lvl="3" algn="r" rtl="0">
              <a:lnSpc>
                <a:spcPct val="100000"/>
              </a:lnSpc>
              <a:spcBef>
                <a:spcPts val="0"/>
              </a:spcBef>
              <a:spcAft>
                <a:spcPts val="0"/>
              </a:spcAft>
              <a:buClr>
                <a:schemeClr val="lt1"/>
              </a:buClr>
              <a:buSzPts val="1600"/>
              <a:buNone/>
              <a:defRPr sz="1600">
                <a:solidFill>
                  <a:schemeClr val="lt1"/>
                </a:solidFill>
              </a:defRPr>
            </a:lvl4pPr>
            <a:lvl5pPr lvl="4" algn="r" rtl="0">
              <a:lnSpc>
                <a:spcPct val="100000"/>
              </a:lnSpc>
              <a:spcBef>
                <a:spcPts val="0"/>
              </a:spcBef>
              <a:spcAft>
                <a:spcPts val="0"/>
              </a:spcAft>
              <a:buClr>
                <a:schemeClr val="lt1"/>
              </a:buClr>
              <a:buSzPts val="1600"/>
              <a:buNone/>
              <a:defRPr sz="1600">
                <a:solidFill>
                  <a:schemeClr val="lt1"/>
                </a:solidFill>
              </a:defRPr>
            </a:lvl5pPr>
            <a:lvl6pPr lvl="5" algn="r" rtl="0">
              <a:lnSpc>
                <a:spcPct val="100000"/>
              </a:lnSpc>
              <a:spcBef>
                <a:spcPts val="0"/>
              </a:spcBef>
              <a:spcAft>
                <a:spcPts val="0"/>
              </a:spcAft>
              <a:buClr>
                <a:schemeClr val="lt1"/>
              </a:buClr>
              <a:buSzPts val="1600"/>
              <a:buNone/>
              <a:defRPr sz="1600">
                <a:solidFill>
                  <a:schemeClr val="lt1"/>
                </a:solidFill>
              </a:defRPr>
            </a:lvl6pPr>
            <a:lvl7pPr lvl="6" algn="r" rtl="0">
              <a:lnSpc>
                <a:spcPct val="100000"/>
              </a:lnSpc>
              <a:spcBef>
                <a:spcPts val="0"/>
              </a:spcBef>
              <a:spcAft>
                <a:spcPts val="0"/>
              </a:spcAft>
              <a:buClr>
                <a:schemeClr val="lt1"/>
              </a:buClr>
              <a:buSzPts val="1600"/>
              <a:buNone/>
              <a:defRPr sz="1600">
                <a:solidFill>
                  <a:schemeClr val="lt1"/>
                </a:solidFill>
              </a:defRPr>
            </a:lvl7pPr>
            <a:lvl8pPr lvl="7" algn="r" rtl="0">
              <a:lnSpc>
                <a:spcPct val="100000"/>
              </a:lnSpc>
              <a:spcBef>
                <a:spcPts val="0"/>
              </a:spcBef>
              <a:spcAft>
                <a:spcPts val="0"/>
              </a:spcAft>
              <a:buClr>
                <a:schemeClr val="lt1"/>
              </a:buClr>
              <a:buSzPts val="1600"/>
              <a:buNone/>
              <a:defRPr sz="1600">
                <a:solidFill>
                  <a:schemeClr val="lt1"/>
                </a:solidFill>
              </a:defRPr>
            </a:lvl8pPr>
            <a:lvl9pPr lvl="8" algn="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28" name="Google Shape;128;p28"/>
          <p:cNvSpPr txBox="1">
            <a:spLocks noGrp="1"/>
          </p:cNvSpPr>
          <p:nvPr>
            <p:ph type="title" idx="5"/>
          </p:nvPr>
        </p:nvSpPr>
        <p:spPr>
          <a:xfrm>
            <a:off x="5078163" y="2359825"/>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29" name="Google Shape;129;p28"/>
          <p:cNvSpPr txBox="1">
            <a:spLocks noGrp="1"/>
          </p:cNvSpPr>
          <p:nvPr>
            <p:ph type="subTitle" idx="6"/>
          </p:nvPr>
        </p:nvSpPr>
        <p:spPr>
          <a:xfrm>
            <a:off x="5078163" y="1713051"/>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30" name="Google Shape;130;p28"/>
          <p:cNvSpPr txBox="1">
            <a:spLocks noGrp="1"/>
          </p:cNvSpPr>
          <p:nvPr>
            <p:ph type="title" idx="7"/>
          </p:nvPr>
        </p:nvSpPr>
        <p:spPr>
          <a:xfrm>
            <a:off x="5078163" y="3988950"/>
            <a:ext cx="2727600" cy="375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31" name="Google Shape;131;p28"/>
          <p:cNvSpPr txBox="1">
            <a:spLocks noGrp="1"/>
          </p:cNvSpPr>
          <p:nvPr>
            <p:ph type="subTitle" idx="8"/>
          </p:nvPr>
        </p:nvSpPr>
        <p:spPr>
          <a:xfrm>
            <a:off x="5078163" y="3342176"/>
            <a:ext cx="2727600" cy="6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TITLE_ONLY_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938500" y="2435925"/>
            <a:ext cx="2556300" cy="204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1800">
                <a:solidFill>
                  <a:schemeClr val="lt1"/>
                </a:solidFill>
              </a:defRPr>
            </a:lvl2pPr>
            <a:lvl3pPr lvl="2" algn="ctr" rtl="0">
              <a:lnSpc>
                <a:spcPct val="100000"/>
              </a:lnSpc>
              <a:spcBef>
                <a:spcPts val="0"/>
              </a:spcBef>
              <a:spcAft>
                <a:spcPts val="0"/>
              </a:spcAft>
              <a:buClr>
                <a:schemeClr val="lt1"/>
              </a:buClr>
              <a:buSzPts val="1800"/>
              <a:buNone/>
              <a:defRPr sz="1800">
                <a:solidFill>
                  <a:schemeClr val="lt1"/>
                </a:solidFill>
              </a:defRPr>
            </a:lvl3pPr>
            <a:lvl4pPr lvl="3" algn="ctr" rtl="0">
              <a:lnSpc>
                <a:spcPct val="100000"/>
              </a:lnSpc>
              <a:spcBef>
                <a:spcPts val="0"/>
              </a:spcBef>
              <a:spcAft>
                <a:spcPts val="0"/>
              </a:spcAft>
              <a:buClr>
                <a:schemeClr val="lt1"/>
              </a:buClr>
              <a:buSzPts val="1800"/>
              <a:buNone/>
              <a:defRPr sz="1800">
                <a:solidFill>
                  <a:schemeClr val="lt1"/>
                </a:solidFill>
              </a:defRPr>
            </a:lvl4pPr>
            <a:lvl5pPr lvl="4" algn="ctr" rtl="0">
              <a:lnSpc>
                <a:spcPct val="100000"/>
              </a:lnSpc>
              <a:spcBef>
                <a:spcPts val="0"/>
              </a:spcBef>
              <a:spcAft>
                <a:spcPts val="0"/>
              </a:spcAft>
              <a:buClr>
                <a:schemeClr val="lt1"/>
              </a:buClr>
              <a:buSzPts val="1800"/>
              <a:buNone/>
              <a:defRPr sz="1800">
                <a:solidFill>
                  <a:schemeClr val="lt1"/>
                </a:solidFill>
              </a:defRPr>
            </a:lvl5pPr>
            <a:lvl6pPr lvl="5" algn="ctr" rtl="0">
              <a:lnSpc>
                <a:spcPct val="100000"/>
              </a:lnSpc>
              <a:spcBef>
                <a:spcPts val="0"/>
              </a:spcBef>
              <a:spcAft>
                <a:spcPts val="0"/>
              </a:spcAft>
              <a:buClr>
                <a:schemeClr val="lt1"/>
              </a:buClr>
              <a:buSzPts val="1800"/>
              <a:buNone/>
              <a:defRPr sz="1800">
                <a:solidFill>
                  <a:schemeClr val="lt1"/>
                </a:solidFill>
              </a:defRPr>
            </a:lvl6pPr>
            <a:lvl7pPr lvl="6" algn="ctr" rtl="0">
              <a:lnSpc>
                <a:spcPct val="100000"/>
              </a:lnSpc>
              <a:spcBef>
                <a:spcPts val="0"/>
              </a:spcBef>
              <a:spcAft>
                <a:spcPts val="0"/>
              </a:spcAft>
              <a:buClr>
                <a:schemeClr val="lt1"/>
              </a:buClr>
              <a:buSzPts val="1800"/>
              <a:buNone/>
              <a:defRPr sz="1800">
                <a:solidFill>
                  <a:schemeClr val="lt1"/>
                </a:solidFill>
              </a:defRPr>
            </a:lvl7pPr>
            <a:lvl8pPr lvl="7" algn="ctr" rtl="0">
              <a:lnSpc>
                <a:spcPct val="100000"/>
              </a:lnSpc>
              <a:spcBef>
                <a:spcPts val="0"/>
              </a:spcBef>
              <a:spcAft>
                <a:spcPts val="0"/>
              </a:spcAft>
              <a:buClr>
                <a:schemeClr val="lt1"/>
              </a:buClr>
              <a:buSzPts val="1800"/>
              <a:buNone/>
              <a:defRPr sz="1800">
                <a:solidFill>
                  <a:schemeClr val="lt1"/>
                </a:solidFill>
              </a:defRPr>
            </a:lvl8pPr>
            <a:lvl9pPr lvl="8" algn="ctr" rtl="0">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8" r:id="rId4"/>
    <p:sldLayoutId id="2147483659" r:id="rId5"/>
    <p:sldLayoutId id="2147483665" r:id="rId6"/>
    <p:sldLayoutId id="2147483673" r:id="rId7"/>
    <p:sldLayoutId id="2147483674" r:id="rId8"/>
    <p:sldLayoutId id="2147483676"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hyperlink" Target="http://localhost:8080/admi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r>
              <a:rPr lang="en-US" dirty="0" err="1" smtClean="0"/>
              <a:t>Uvod</a:t>
            </a:r>
            <a:r>
              <a:rPr lang="en-US" dirty="0" smtClean="0"/>
              <a:t> u </a:t>
            </a:r>
            <a:r>
              <a:rPr lang="en-US" dirty="0" smtClean="0"/>
              <a:t>Socket.IO</a:t>
            </a:r>
            <a:endParaRPr lang="en-US" dirty="0"/>
          </a:p>
        </p:txBody>
      </p:sp>
      <p:sp>
        <p:nvSpPr>
          <p:cNvPr id="163" name="Google Shape;163;p38"/>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Anja</a:t>
            </a:r>
            <a:r>
              <a:rPr lang="en-US" dirty="0" smtClean="0"/>
              <a:t> </a:t>
            </a:r>
            <a:r>
              <a:rPr lang="sr-Latn-RS" dirty="0" smtClean="0"/>
              <a:t>Cokanović</a:t>
            </a:r>
            <a:endParaRPr dirty="0"/>
          </a:p>
        </p:txBody>
      </p:sp>
      <p:sp>
        <p:nvSpPr>
          <p:cNvPr id="164" name="Google Shape;164;p38"/>
          <p:cNvSpPr txBox="1">
            <a:spLocks noGrp="1"/>
          </p:cNvSpPr>
          <p:nvPr>
            <p:ph type="ctrTitle" idx="4294967295"/>
          </p:nvPr>
        </p:nvSpPr>
        <p:spPr>
          <a:xfrm>
            <a:off x="2438400" y="2952750"/>
            <a:ext cx="4114800" cy="465138"/>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lvl="0" algn="ctr"/>
            <a:r>
              <a:rPr lang="en-US" sz="2400" dirty="0" smtClean="0"/>
              <a:t>Real-time Multiplayer Tic-</a:t>
            </a:r>
            <a:r>
              <a:rPr lang="en-US" sz="2400" dirty="0" err="1" smtClean="0"/>
              <a:t>Tac</a:t>
            </a:r>
            <a:r>
              <a:rPr lang="en-US" sz="2400" dirty="0" smtClean="0"/>
              <a:t>-Toe </a:t>
            </a:r>
            <a:r>
              <a:rPr lang="en-US" sz="2400" dirty="0" err="1" smtClean="0"/>
              <a:t>Igra</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3190500" y="256517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NAMESPACES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0477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Socket.IO takođe omogućava kreiranje namespace-ova.</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Na serveru se može kreirati novi namespace, na primer /room, i za njega definisati poseban io objekat.</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Na taj način se može logički odvojiti komunikacija.</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Za namespace-ove se može koristiti i middleware pomoću use, gde se pozivom next() dozvoljava prelazak na sledeći korak, što je korisno za autentifikaciju i autorizaciju.</a:t>
            </a:r>
            <a:endParaRPr lang="vi-VN" sz="2000" dirty="0" smtClean="0">
              <a:solidFill>
                <a:schemeClr val="lt1"/>
              </a:solidFill>
              <a:latin typeface="Montserrat"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NAMESPACES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8191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en-US" dirty="0" smtClean="0">
                <a:solidFill>
                  <a:schemeClr val="lt1"/>
                </a:solidFill>
                <a:latin typeface="Montserrat" charset="0"/>
                <a:ea typeface="Montserrat"/>
                <a:cs typeface="Montserrat"/>
                <a:sym typeface="Montserrat"/>
              </a:rPr>
              <a:t>Server </a:t>
            </a:r>
            <a:r>
              <a:rPr lang="en-US" dirty="0" err="1" smtClean="0">
                <a:solidFill>
                  <a:schemeClr val="lt1"/>
                </a:solidFill>
                <a:latin typeface="Montserrat" charset="0"/>
                <a:ea typeface="Montserrat"/>
                <a:cs typeface="Montserrat"/>
                <a:sym typeface="Montserrat"/>
              </a:rPr>
              <a:t>strana</a:t>
            </a:r>
            <a:r>
              <a:rPr lang="en-US" dirty="0" smtClean="0">
                <a:solidFill>
                  <a:schemeClr val="lt1"/>
                </a:solidFill>
                <a:latin typeface="Montserrat" charset="0"/>
                <a:ea typeface="Montserrat"/>
                <a:cs typeface="Montserrat"/>
                <a:sym typeface="Montserrat"/>
              </a:rPr>
              <a:t>:</a:t>
            </a: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Klijent</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strana</a:t>
            </a:r>
            <a:r>
              <a:rPr lang="en-US" dirty="0" smtClean="0">
                <a:solidFill>
                  <a:schemeClr val="lt1"/>
                </a:solidFill>
                <a:latin typeface="Montserrat" charset="0"/>
                <a:ea typeface="Montserrat"/>
                <a:cs typeface="Montserrat"/>
                <a:sym typeface="Montserrat"/>
              </a:rPr>
              <a:t>:  </a:t>
            </a:r>
            <a:endParaRPr lang="vi-VN" dirty="0" smtClean="0">
              <a:solidFill>
                <a:schemeClr val="lt1"/>
              </a:solidFill>
              <a:latin typeface="Montserrat" charset="0"/>
              <a:ea typeface="Montserrat"/>
              <a:cs typeface="Montserrat"/>
              <a:sym typeface="Montserrat"/>
            </a:endParaRPr>
          </a:p>
        </p:txBody>
      </p:sp>
      <p:sp>
        <p:nvSpPr>
          <p:cNvPr id="15" name="Rectangle 14"/>
          <p:cNvSpPr/>
          <p:nvPr/>
        </p:nvSpPr>
        <p:spPr>
          <a:xfrm>
            <a:off x="4876800" y="514350"/>
            <a:ext cx="4114800" cy="461664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Podrazumevani namespace je "/" – ako se ne navede ništa posle porta, klijent se povezuje na koren.</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U projektu je kreiran poseban namespace /game kako bi sva komunikacija vezana za igru bila logički odvojena.</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io.of('/game') na serveru vraća poseban io objekat koji obrađuje samo konekcije na putanji /game.</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Klijent se povezuje direktno na http://localhost:8080/game i time automatski ulazi u taj namespace.</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Svi custom eventi (joinRoom, makeMove, notification, gameUpdate...) razmenjuju se isključivo unutar ovog namespace-a.</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Namespaces omogućavaju da se u istoj aplikaciji imaju različiti delovi komunikacije (npr. /game, /chat, /admin) bez mešanja.</a:t>
            </a:r>
            <a:endParaRPr lang="en-US" dirty="0">
              <a:solidFill>
                <a:sysClr val="windowText" lastClr="000000"/>
              </a:solidFill>
            </a:endParaRPr>
          </a:p>
        </p:txBody>
      </p:sp>
      <p:pic>
        <p:nvPicPr>
          <p:cNvPr id="148482" name="Picture 2"/>
          <p:cNvPicPr>
            <a:picLocks noChangeAspect="1" noChangeArrowheads="1"/>
          </p:cNvPicPr>
          <p:nvPr/>
        </p:nvPicPr>
        <p:blipFill>
          <a:blip r:embed="rId3"/>
          <a:srcRect/>
          <a:stretch>
            <a:fillRect/>
          </a:stretch>
        </p:blipFill>
        <p:spPr bwMode="auto">
          <a:xfrm>
            <a:off x="457200" y="1200150"/>
            <a:ext cx="4342878" cy="1009650"/>
          </a:xfrm>
          <a:prstGeom prst="rect">
            <a:avLst/>
          </a:prstGeom>
          <a:noFill/>
          <a:ln w="9525">
            <a:noFill/>
            <a:miter lim="800000"/>
            <a:headEnd/>
            <a:tailEnd/>
          </a:ln>
        </p:spPr>
      </p:pic>
      <p:pic>
        <p:nvPicPr>
          <p:cNvPr id="148484" name="Picture 4"/>
          <p:cNvPicPr>
            <a:picLocks noChangeAspect="1" noChangeArrowheads="1"/>
          </p:cNvPicPr>
          <p:nvPr/>
        </p:nvPicPr>
        <p:blipFill>
          <a:blip r:embed="rId4"/>
          <a:srcRect/>
          <a:stretch>
            <a:fillRect/>
          </a:stretch>
        </p:blipFill>
        <p:spPr bwMode="auto">
          <a:xfrm>
            <a:off x="457201" y="2724150"/>
            <a:ext cx="4267200" cy="352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SLANJE PORUKA OD SERVERA – UNUTAR NAMESPACE-A I SOBA</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2001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Podrazumevano, emit šalje poruku svim povezanim klijentima, uključujući i onog koji je poslao poruku.</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Ako želimo da se poruka pošalje svim ostalim klijentima osim onog koji je poslao, koristi se socket.broadcast.emit.</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Socket.IO omogućava i rad sa sobama (rooms). Svaki korisnik je inicijalno u sopstvenoj sobi koja ima naziv njegovog socket.id.</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Ako želimo da pošaljemo poruku samo određenom korisniku ili grupi korisnika, možemo koristiti socket.to(room).emit, gde će svi klijenti unutar te sobe dobiti poruku. Ovo već implicitno radi kao broadcast unutar sobe, bez slanja poruke klijentu koji ju je poslao.</a:t>
            </a:r>
            <a:endParaRPr lang="vi-VN" sz="2000" dirty="0" smtClean="0">
              <a:solidFill>
                <a:schemeClr val="lt1"/>
              </a:solidFill>
              <a:latin typeface="Montserrat"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NAMESPACES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819150"/>
            <a:ext cx="50292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Primeri</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iz</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projekta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sve</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unutar</a:t>
            </a:r>
            <a:r>
              <a:rPr lang="en-US" dirty="0" smtClean="0">
                <a:solidFill>
                  <a:schemeClr val="lt1"/>
                </a:solidFill>
                <a:latin typeface="Montserrat" charset="0"/>
                <a:ea typeface="Montserrat"/>
                <a:cs typeface="Montserrat"/>
                <a:sym typeface="Montserrat"/>
              </a:rPr>
              <a:t> /game namespace-a</a:t>
            </a:r>
            <a:r>
              <a:rPr lang="en-US" dirty="0" smtClean="0">
                <a:solidFill>
                  <a:schemeClr val="lt1"/>
                </a:solidFill>
                <a:latin typeface="Montserrat" charset="0"/>
                <a:ea typeface="Montserrat"/>
                <a:cs typeface="Montserrat"/>
                <a:sym typeface="Montserrat"/>
              </a:rPr>
              <a:t>)::</a:t>
            </a: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Klijent</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strana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primanje</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poruka</a:t>
            </a:r>
            <a:r>
              <a:rPr lang="en-US" dirty="0" smtClean="0">
                <a:solidFill>
                  <a:schemeClr val="lt1"/>
                </a:solidFill>
                <a:latin typeface="Montserrat" charset="0"/>
                <a:ea typeface="Montserrat"/>
                <a:cs typeface="Montserrat"/>
                <a:sym typeface="Montserrat"/>
              </a:rPr>
              <a:t>:  </a:t>
            </a:r>
            <a:endParaRPr lang="vi-VN" dirty="0" smtClean="0">
              <a:solidFill>
                <a:schemeClr val="lt1"/>
              </a:solidFill>
              <a:latin typeface="Montserrat" charset="0"/>
              <a:ea typeface="Montserrat"/>
              <a:cs typeface="Montserrat"/>
              <a:sym typeface="Montserrat"/>
            </a:endParaRPr>
          </a:p>
        </p:txBody>
      </p:sp>
      <p:sp>
        <p:nvSpPr>
          <p:cNvPr id="15" name="Rectangle 14"/>
          <p:cNvSpPr/>
          <p:nvPr/>
        </p:nvSpPr>
        <p:spPr>
          <a:xfrm>
            <a:off x="4953000" y="1200150"/>
            <a:ext cx="4038600" cy="37548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Svi </a:t>
            </a:r>
            <a:r>
              <a:rPr lang="vi-VN" dirty="0" smtClean="0">
                <a:solidFill>
                  <a:sysClr val="windowText" lastClr="000000"/>
                </a:solidFill>
                <a:latin typeface="Montserrat" charset="0"/>
                <a:ea typeface="Montserrat"/>
                <a:cs typeface="Montserrat"/>
                <a:sym typeface="Montserrat"/>
              </a:rPr>
              <a:t>emit-</a:t>
            </a:r>
            <a:r>
              <a:rPr lang="sr-Latn-RS" dirty="0" smtClean="0">
                <a:solidFill>
                  <a:sysClr val="windowText" lastClr="000000"/>
                </a:solidFill>
                <a:latin typeface="Montserrat" charset="0"/>
                <a:ea typeface="Montserrat"/>
                <a:cs typeface="Montserrat"/>
                <a:sym typeface="Montserrat"/>
              </a:rPr>
              <a:t>ovi</a:t>
            </a:r>
            <a:r>
              <a:rPr lang="vi-VN" dirty="0" smtClean="0">
                <a:solidFill>
                  <a:sysClr val="windowText" lastClr="000000"/>
                </a:solidFill>
                <a:latin typeface="Montserrat" charset="0"/>
                <a:ea typeface="Montserrat"/>
                <a:cs typeface="Montserrat"/>
                <a:sym typeface="Montserrat"/>
              </a:rPr>
              <a:t> </a:t>
            </a:r>
            <a:r>
              <a:rPr lang="vi-VN" dirty="0" smtClean="0">
                <a:solidFill>
                  <a:sysClr val="windowText" lastClr="000000"/>
                </a:solidFill>
                <a:latin typeface="Montserrat" charset="0"/>
                <a:ea typeface="Montserrat"/>
                <a:cs typeface="Montserrat"/>
                <a:sym typeface="Montserrat"/>
              </a:rPr>
              <a:t>u projektu koriste io.of('/game') ili socket.broadcast kako bi poruke stizale samo klijentima koji su povezani na /game namespace.</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Kada igrač pridruži sobu (socket.join(room)), sve dalje poruke vezane za igru šalju se samo unutar te sobe pomoću .to(room).emit().</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gameUpdate se šalje svima u sobi da bi se sinhronizovalo stanje table i igrača.</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notification se šalje broadcast-om da pošiljalac ne dobija svoju poruku (npr. “username se pridružio”).</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Na taj način se osigurava da poruke o igri stižu samo relevantnim igračima u istoj partiji</a:t>
            </a:r>
            <a:endParaRPr lang="en-US" dirty="0">
              <a:solidFill>
                <a:sysClr val="windowText" lastClr="000000"/>
              </a:solidFill>
            </a:endParaRPr>
          </a:p>
        </p:txBody>
      </p:sp>
      <p:pic>
        <p:nvPicPr>
          <p:cNvPr id="149506" name="Picture 2"/>
          <p:cNvPicPr>
            <a:picLocks noChangeAspect="1" noChangeArrowheads="1"/>
          </p:cNvPicPr>
          <p:nvPr/>
        </p:nvPicPr>
        <p:blipFill>
          <a:blip r:embed="rId3"/>
          <a:srcRect/>
          <a:stretch>
            <a:fillRect/>
          </a:stretch>
        </p:blipFill>
        <p:spPr bwMode="auto">
          <a:xfrm>
            <a:off x="296333" y="1352550"/>
            <a:ext cx="4504267" cy="1447800"/>
          </a:xfrm>
          <a:prstGeom prst="rect">
            <a:avLst/>
          </a:prstGeom>
          <a:noFill/>
          <a:ln w="9525">
            <a:noFill/>
            <a:miter lim="800000"/>
            <a:headEnd/>
            <a:tailEnd/>
          </a:ln>
        </p:spPr>
      </p:pic>
      <p:pic>
        <p:nvPicPr>
          <p:cNvPr id="149507" name="Picture 3"/>
          <p:cNvPicPr>
            <a:picLocks noChangeAspect="1" noChangeArrowheads="1"/>
          </p:cNvPicPr>
          <p:nvPr/>
        </p:nvPicPr>
        <p:blipFill>
          <a:blip r:embed="rId4"/>
          <a:srcRect/>
          <a:stretch>
            <a:fillRect/>
          </a:stretch>
        </p:blipFill>
        <p:spPr bwMode="auto">
          <a:xfrm>
            <a:off x="457200" y="3257550"/>
            <a:ext cx="4191000" cy="1562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SLANJE ZAHTEVA OD KLIJENTA KA SERVERU I RAD SA SOBAMA</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2001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Na klijentu može postojati dugme, na primer joinRoomButton, koje šalje event join-room.</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Na serveru postoji listener za taj event, a pozivom socket.join(room) klijent se dodaje u određenu sobu.</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Jedan klijent može istovremeno biti član više soba.</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Svaki korisnik je inicijalno u sopstvenoj sobi koja ima naziv njegovog socket.id.</a:t>
            </a:r>
            <a:endParaRPr lang="vi-VN" sz="2000" dirty="0" smtClean="0">
              <a:solidFill>
                <a:schemeClr val="lt1"/>
              </a:solidFill>
              <a:latin typeface="Montserrat"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SLANJE ZAHTEVA OD KLIJENTA KA SERVERU I RAD SA SOBAMA</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1200150"/>
            <a:ext cx="50292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Slanje</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zahteva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klijenta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za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pridruzivanje</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sobi</a:t>
            </a:r>
            <a:r>
              <a:rPr lang="en-US" dirty="0" smtClean="0">
                <a:solidFill>
                  <a:schemeClr val="lt1"/>
                </a:solidFill>
                <a:latin typeface="Montserrat" charset="0"/>
                <a:ea typeface="Montserrat"/>
                <a:cs typeface="Montserrat"/>
                <a:sym typeface="Montserrat"/>
              </a:rPr>
              <a:t>:</a:t>
            </a: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Obrada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zahteva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na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serveru</a:t>
            </a:r>
            <a:r>
              <a:rPr lang="en-US" dirty="0" smtClean="0">
                <a:solidFill>
                  <a:schemeClr val="lt1"/>
                </a:solidFill>
                <a:latin typeface="Montserrat" charset="0"/>
                <a:ea typeface="Montserrat"/>
                <a:cs typeface="Montserrat"/>
                <a:sym typeface="Montserrat"/>
              </a:rPr>
              <a:t> I </a:t>
            </a:r>
            <a:r>
              <a:rPr lang="en-US" dirty="0" err="1" smtClean="0">
                <a:solidFill>
                  <a:schemeClr val="lt1"/>
                </a:solidFill>
                <a:latin typeface="Montserrat" charset="0"/>
                <a:ea typeface="Montserrat"/>
                <a:cs typeface="Montserrat"/>
                <a:sym typeface="Montserrat"/>
              </a:rPr>
              <a:t>dodavanje</a:t>
            </a:r>
            <a:r>
              <a:rPr lang="en-US" dirty="0" smtClean="0">
                <a:solidFill>
                  <a:schemeClr val="lt1"/>
                </a:solidFill>
                <a:latin typeface="Montserrat" charset="0"/>
                <a:ea typeface="Montserrat"/>
                <a:cs typeface="Montserrat"/>
                <a:sym typeface="Montserrat"/>
              </a:rPr>
              <a:t> u </a:t>
            </a:r>
            <a:r>
              <a:rPr lang="en-US" dirty="0" err="1" smtClean="0">
                <a:solidFill>
                  <a:schemeClr val="lt1"/>
                </a:solidFill>
                <a:latin typeface="Montserrat" charset="0"/>
                <a:ea typeface="Montserrat"/>
                <a:cs typeface="Montserrat"/>
                <a:sym typeface="Montserrat"/>
              </a:rPr>
              <a:t>sobu</a:t>
            </a:r>
            <a:r>
              <a:rPr lang="en-US" dirty="0" smtClean="0">
                <a:solidFill>
                  <a:schemeClr val="lt1"/>
                </a:solidFill>
                <a:latin typeface="Montserrat" charset="0"/>
                <a:ea typeface="Montserrat"/>
                <a:cs typeface="Montserrat"/>
                <a:sym typeface="Montserrat"/>
              </a:rPr>
              <a:t>:</a:t>
            </a:r>
          </a:p>
          <a:p>
            <a:pPr marL="457200" lvl="0" indent="-317500">
              <a:buClr>
                <a:srgbClr val="FFC000"/>
              </a:buClr>
              <a:buSzPts val="1400"/>
              <a:buFont typeface="Montserrat"/>
              <a:buChar char="●"/>
            </a:pPr>
            <a:endParaRPr lang="vi-VN" dirty="0" smtClean="0">
              <a:solidFill>
                <a:schemeClr val="lt1"/>
              </a:solidFill>
              <a:latin typeface="Montserrat" charset="0"/>
              <a:ea typeface="Montserrat"/>
              <a:cs typeface="Montserrat"/>
              <a:sym typeface="Montserrat"/>
            </a:endParaRPr>
          </a:p>
        </p:txBody>
      </p:sp>
      <p:sp>
        <p:nvSpPr>
          <p:cNvPr id="15" name="Rectangle 14"/>
          <p:cNvSpPr/>
          <p:nvPr/>
        </p:nvSpPr>
        <p:spPr>
          <a:xfrm>
            <a:off x="4953000" y="1200150"/>
            <a:ext cx="4038600" cy="37548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Klijent šalje custom event 'joinRoom' sa podacima o sobi i korisničkom imenu.</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Server proverava uslove (username nije prazan, nije zauzet, soba nije puna) i zatim poziva socket.join(room) čime se klijent dodaje u naznačenu sobu.</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Nakon pridruživanja, server obaveštava sve u sobi o novom igraču i šalje ažurirano stanje igre.</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Slično radi i za 'makeMove' – klijent šalje zahtev sa indeksom polja, server proverava validnost i ažurira stanje.</a:t>
            </a:r>
          </a:p>
          <a:p>
            <a:pPr marL="457200" lvl="0" indent="-317500">
              <a:buClr>
                <a:srgbClr val="FFC000"/>
              </a:buClr>
              <a:buSzPts val="1400"/>
              <a:buFont typeface="Arial" pitchFamily="34" charset="0"/>
              <a:buChar char="•"/>
            </a:pPr>
            <a:r>
              <a:rPr lang="vi-VN" dirty="0" smtClean="0">
                <a:solidFill>
                  <a:sysClr val="windowText" lastClr="000000"/>
                </a:solidFill>
                <a:latin typeface="Montserrat" charset="0"/>
                <a:ea typeface="Montserrat"/>
                <a:cs typeface="Montserrat"/>
                <a:sym typeface="Montserrat"/>
              </a:rPr>
              <a:t>Klijent može napustiti sobu slanjem 'leaveRoom' eventa, nakon čega server čisti stanje</a:t>
            </a:r>
            <a:endParaRPr lang="en-US" dirty="0">
              <a:solidFill>
                <a:sysClr val="windowText" lastClr="000000"/>
              </a:solidFill>
            </a:endParaRPr>
          </a:p>
        </p:txBody>
      </p:sp>
      <p:pic>
        <p:nvPicPr>
          <p:cNvPr id="150530" name="Picture 2"/>
          <p:cNvPicPr>
            <a:picLocks noChangeAspect="1" noChangeArrowheads="1"/>
          </p:cNvPicPr>
          <p:nvPr/>
        </p:nvPicPr>
        <p:blipFill>
          <a:blip r:embed="rId3"/>
          <a:srcRect/>
          <a:stretch>
            <a:fillRect/>
          </a:stretch>
        </p:blipFill>
        <p:spPr bwMode="auto">
          <a:xfrm>
            <a:off x="533400" y="1581150"/>
            <a:ext cx="3824287" cy="1417204"/>
          </a:xfrm>
          <a:prstGeom prst="rect">
            <a:avLst/>
          </a:prstGeom>
          <a:noFill/>
          <a:ln w="9525">
            <a:noFill/>
            <a:miter lim="800000"/>
            <a:headEnd/>
            <a:tailEnd/>
          </a:ln>
        </p:spPr>
      </p:pic>
      <p:pic>
        <p:nvPicPr>
          <p:cNvPr id="150531" name="Picture 3"/>
          <p:cNvPicPr>
            <a:picLocks noChangeAspect="1" noChangeArrowheads="1"/>
          </p:cNvPicPr>
          <p:nvPr/>
        </p:nvPicPr>
        <p:blipFill>
          <a:blip r:embed="rId4"/>
          <a:srcRect/>
          <a:stretch>
            <a:fillRect/>
          </a:stretch>
        </p:blipFill>
        <p:spPr bwMode="auto">
          <a:xfrm>
            <a:off x="381000" y="3257550"/>
            <a:ext cx="4451509" cy="17245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CALLBACK FUNKCIJE (ACKNOWLEDGEMENTS)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2001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Socket.IO podržava i callback funkcije. Callback se prosleđuje kao poslednji parametar funkciji i uvek mora da bude poslednji argument. On se može koristiti da server obavesti klijenta da je poruka uspešno poslata ili da se klijent uspešno pridružio sobi.</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U projektu se callback koristi prilikom pridruživanja sobi i odigravanja poteza kako bi klijent odmah dobio povratnu informaciju o uspehu ili grešci akcije, bez čekanja na broadcast poruke.</a:t>
            </a:r>
            <a:endParaRPr lang="vi-VN" sz="2000" dirty="0" smtClean="0">
              <a:solidFill>
                <a:schemeClr val="lt1"/>
              </a:solidFill>
              <a:latin typeface="Montserrat" charset="0"/>
              <a:ea typeface="Montserrat"/>
              <a:cs typeface="Montserrat"/>
              <a:sym typeface="Montserra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CALLBACK FUNKCIJE (ACKNOWLEDGEMENTS)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1200150"/>
            <a:ext cx="50292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en-US" dirty="0" smtClean="0">
                <a:solidFill>
                  <a:schemeClr val="lt1"/>
                </a:solidFill>
                <a:latin typeface="Montserrat" charset="0"/>
                <a:ea typeface="Montserrat"/>
                <a:cs typeface="Montserrat"/>
                <a:sym typeface="Montserrat"/>
              </a:rPr>
              <a:t>Sa </a:t>
            </a:r>
            <a:r>
              <a:rPr lang="en-US" dirty="0" err="1" smtClean="0">
                <a:solidFill>
                  <a:schemeClr val="lt1"/>
                </a:solidFill>
                <a:latin typeface="Montserrat" charset="0"/>
                <a:ea typeface="Montserrat"/>
                <a:cs typeface="Montserrat"/>
                <a:sym typeface="Montserrat"/>
              </a:rPr>
              <a:t>klijenta</a:t>
            </a:r>
            <a:r>
              <a:rPr lang="en-US" dirty="0" smtClean="0">
                <a:solidFill>
                  <a:schemeClr val="lt1"/>
                </a:solidFill>
                <a:latin typeface="Montserrat" charset="0"/>
                <a:ea typeface="Montserrat"/>
                <a:cs typeface="Montserrat"/>
                <a:sym typeface="Montserrat"/>
              </a:rPr>
              <a:t>:</a:t>
            </a: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smtClean="0">
                <a:solidFill>
                  <a:schemeClr val="lt1"/>
                </a:solidFill>
                <a:latin typeface="Montserrat" charset="0"/>
                <a:ea typeface="Montserrat"/>
                <a:cs typeface="Montserrat"/>
                <a:sym typeface="Montserrat"/>
              </a:rPr>
              <a:t>Na </a:t>
            </a:r>
            <a:r>
              <a:rPr lang="en-US" dirty="0" err="1" smtClean="0">
                <a:solidFill>
                  <a:schemeClr val="lt1"/>
                </a:solidFill>
                <a:latin typeface="Montserrat" charset="0"/>
                <a:ea typeface="Montserrat"/>
                <a:cs typeface="Montserrat"/>
                <a:sym typeface="Montserrat"/>
              </a:rPr>
              <a:t>serveru</a:t>
            </a:r>
            <a:r>
              <a:rPr lang="en-US" dirty="0" smtClean="0">
                <a:solidFill>
                  <a:schemeClr val="lt1"/>
                </a:solidFill>
                <a:latin typeface="Montserrat" charset="0"/>
                <a:ea typeface="Montserrat"/>
                <a:cs typeface="Montserrat"/>
                <a:sym typeface="Montserrat"/>
              </a:rPr>
              <a:t>: </a:t>
            </a:r>
          </a:p>
        </p:txBody>
      </p:sp>
      <p:pic>
        <p:nvPicPr>
          <p:cNvPr id="151554" name="Picture 2"/>
          <p:cNvPicPr>
            <a:picLocks noChangeAspect="1" noChangeArrowheads="1"/>
          </p:cNvPicPr>
          <p:nvPr/>
        </p:nvPicPr>
        <p:blipFill>
          <a:blip r:embed="rId3"/>
          <a:srcRect/>
          <a:stretch>
            <a:fillRect/>
          </a:stretch>
        </p:blipFill>
        <p:spPr bwMode="auto">
          <a:xfrm>
            <a:off x="1752600" y="1276350"/>
            <a:ext cx="5495925" cy="2129880"/>
          </a:xfrm>
          <a:prstGeom prst="rect">
            <a:avLst/>
          </a:prstGeom>
          <a:noFill/>
          <a:ln w="9525">
            <a:noFill/>
            <a:miter lim="800000"/>
            <a:headEnd/>
            <a:tailEnd/>
          </a:ln>
        </p:spPr>
      </p:pic>
      <p:pic>
        <p:nvPicPr>
          <p:cNvPr id="151555" name="Picture 3"/>
          <p:cNvPicPr>
            <a:picLocks noChangeAspect="1" noChangeArrowheads="1"/>
          </p:cNvPicPr>
          <p:nvPr/>
        </p:nvPicPr>
        <p:blipFill>
          <a:blip r:embed="rId4"/>
          <a:srcRect/>
          <a:stretch>
            <a:fillRect/>
          </a:stretch>
        </p:blipFill>
        <p:spPr bwMode="auto">
          <a:xfrm>
            <a:off x="1752600" y="3486150"/>
            <a:ext cx="5067300" cy="15019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NADZOR I DEBAGOVANJE – ADMIN UI</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1239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Za nadzor i debagovanje može se koristiti @socket.io/admin-ui. Na serveru se instalira paket i uključuje pomoću instrument(io, { auth: false }). </a:t>
            </a: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Zatim </a:t>
            </a:r>
            <a:r>
              <a:rPr lang="vi-VN" dirty="0" smtClean="0">
                <a:solidFill>
                  <a:schemeClr val="lt1"/>
                </a:solidFill>
                <a:latin typeface="Montserrat" charset="0"/>
                <a:ea typeface="Montserrat"/>
                <a:cs typeface="Montserrat"/>
                <a:sym typeface="Montserrat"/>
              </a:rPr>
              <a:t>je moguće pristupiti admin interfejsu preko /admin na URL-u. U CORS origin listu na serveru mora se dodati https://admin.socket.io kako bi admin UI mogao da se poveže. </a:t>
            </a: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U </a:t>
            </a:r>
            <a:r>
              <a:rPr lang="vi-VN" dirty="0" smtClean="0">
                <a:solidFill>
                  <a:schemeClr val="lt1"/>
                </a:solidFill>
                <a:latin typeface="Montserrat" charset="0"/>
                <a:ea typeface="Montserrat"/>
                <a:cs typeface="Montserrat"/>
                <a:sym typeface="Montserrat"/>
              </a:rPr>
              <a:t>admin panelu se mogu videti svi aktivni WebSocket-i, uključujući i onaj koji admin UI sam kreira kao poseban socket</a:t>
            </a:r>
            <a:r>
              <a:rPr lang="vi-VN" dirty="0" smtClean="0">
                <a:solidFill>
                  <a:schemeClr val="lt1"/>
                </a:solidFill>
                <a:latin typeface="Montserrat" charset="0"/>
                <a:ea typeface="Montserrat"/>
                <a:cs typeface="Montserrat"/>
                <a:sym typeface="Montserrat"/>
              </a:rPr>
              <a:t>.</a:t>
            </a:r>
            <a:endParaRPr lang="vi-VN" dirty="0" smtClean="0">
              <a:solidFill>
                <a:schemeClr val="lt1"/>
              </a:solidFill>
              <a:latin typeface="Montserrat" charset="0"/>
              <a:ea typeface="Montserrat"/>
              <a:cs typeface="Montserrat"/>
              <a:sym typeface="Montserrat"/>
            </a:endParaRPr>
          </a:p>
        </p:txBody>
      </p:sp>
      <p:pic>
        <p:nvPicPr>
          <p:cNvPr id="152578" name="Picture 2"/>
          <p:cNvPicPr>
            <a:picLocks noChangeAspect="1" noChangeArrowheads="1"/>
          </p:cNvPicPr>
          <p:nvPr/>
        </p:nvPicPr>
        <p:blipFill>
          <a:blip r:embed="rId3"/>
          <a:srcRect/>
          <a:stretch>
            <a:fillRect/>
          </a:stretch>
        </p:blipFill>
        <p:spPr bwMode="auto">
          <a:xfrm>
            <a:off x="1752600" y="2724150"/>
            <a:ext cx="5029200" cy="21613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6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Alternative</a:t>
            </a:r>
            <a:endParaRPr dirty="0"/>
          </a:p>
        </p:txBody>
      </p:sp>
      <p:sp>
        <p:nvSpPr>
          <p:cNvPr id="2098" name="Google Shape;2098;p63"/>
          <p:cNvSpPr txBox="1">
            <a:spLocks noGrp="1"/>
          </p:cNvSpPr>
          <p:nvPr>
            <p:ph type="title" idx="2"/>
          </p:nvPr>
        </p:nvSpPr>
        <p:spPr>
          <a:xfrm>
            <a:off x="1143000" y="1428750"/>
            <a:ext cx="3810000" cy="375600"/>
          </a:xfrm>
          <a:prstGeom prst="rect">
            <a:avLst/>
          </a:prstGeom>
        </p:spPr>
        <p:txBody>
          <a:bodyPr spcFirstLastPara="1" wrap="square" lIns="91425" tIns="91425" rIns="91425" bIns="91425" anchor="t" anchorCtr="0">
            <a:noAutofit/>
          </a:bodyPr>
          <a:lstStyle/>
          <a:p>
            <a:pPr lvl="0" algn="l"/>
            <a:r>
              <a:rPr lang="en-US" dirty="0" err="1" smtClean="0"/>
              <a:t>Čisti</a:t>
            </a:r>
            <a:r>
              <a:rPr lang="en-US" dirty="0" smtClean="0"/>
              <a:t> </a:t>
            </a:r>
            <a:r>
              <a:rPr lang="en-US" dirty="0" err="1" smtClean="0"/>
              <a:t>WebSocket</a:t>
            </a:r>
            <a:r>
              <a:rPr lang="en-US" dirty="0" smtClean="0"/>
              <a:t> (</a:t>
            </a:r>
            <a:r>
              <a:rPr lang="en-US" dirty="0" err="1" smtClean="0"/>
              <a:t>npr</a:t>
            </a:r>
            <a:r>
              <a:rPr lang="en-US" dirty="0" smtClean="0"/>
              <a:t>. </a:t>
            </a:r>
            <a:r>
              <a:rPr lang="en-US" dirty="0" err="1" smtClean="0"/>
              <a:t>ws</a:t>
            </a:r>
            <a:r>
              <a:rPr lang="en-US" dirty="0" smtClean="0"/>
              <a:t> </a:t>
            </a:r>
            <a:r>
              <a:rPr lang="en-US" dirty="0" err="1" smtClean="0"/>
              <a:t>paket</a:t>
            </a:r>
            <a:r>
              <a:rPr lang="en-US" dirty="0" smtClean="0"/>
              <a:t> u Node.js):</a:t>
            </a:r>
            <a:endParaRPr dirty="0"/>
          </a:p>
        </p:txBody>
      </p:sp>
      <p:sp>
        <p:nvSpPr>
          <p:cNvPr id="2099" name="Google Shape;2099;p63"/>
          <p:cNvSpPr txBox="1">
            <a:spLocks noGrp="1"/>
          </p:cNvSpPr>
          <p:nvPr>
            <p:ph type="subTitle" idx="1"/>
          </p:nvPr>
        </p:nvSpPr>
        <p:spPr>
          <a:xfrm>
            <a:off x="685800" y="1885950"/>
            <a:ext cx="4495800" cy="1346901"/>
          </a:xfrm>
          <a:prstGeom prst="rect">
            <a:avLst/>
          </a:prstGeom>
        </p:spPr>
        <p:txBody>
          <a:bodyPr spcFirstLastPara="1" wrap="square" lIns="91425" tIns="91425" rIns="91425" bIns="91425" anchor="t" anchorCtr="0">
            <a:noAutofit/>
          </a:bodyPr>
          <a:lstStyle/>
          <a:p>
            <a:pPr algn="l"/>
            <a:r>
              <a:rPr lang="en-US" dirty="0" smtClean="0"/>
              <a:t>	</a:t>
            </a:r>
            <a:r>
              <a:rPr lang="en-US" dirty="0" err="1" smtClean="0"/>
              <a:t>Osnovni</a:t>
            </a:r>
            <a:r>
              <a:rPr lang="en-US" dirty="0" smtClean="0"/>
              <a:t> </a:t>
            </a:r>
            <a:r>
              <a:rPr lang="en-US" dirty="0" err="1" smtClean="0"/>
              <a:t>protokol</a:t>
            </a:r>
            <a:r>
              <a:rPr lang="en-US" dirty="0" smtClean="0"/>
              <a:t> </a:t>
            </a:r>
            <a:r>
              <a:rPr lang="en-US" dirty="0" err="1" smtClean="0"/>
              <a:t>bez</a:t>
            </a:r>
            <a:r>
              <a:rPr lang="en-US" dirty="0" smtClean="0"/>
              <a:t> </a:t>
            </a:r>
            <a:r>
              <a:rPr lang="en-US" dirty="0" err="1" smtClean="0"/>
              <a:t>dodatnih</a:t>
            </a:r>
            <a:r>
              <a:rPr lang="en-US" dirty="0" smtClean="0"/>
              <a:t> </a:t>
            </a:r>
            <a:r>
              <a:rPr lang="en-US" dirty="0" err="1" smtClean="0"/>
              <a:t>slojeva</a:t>
            </a:r>
            <a:r>
              <a:rPr lang="en-US" dirty="0" smtClean="0"/>
              <a:t>. </a:t>
            </a:r>
            <a:r>
              <a:rPr lang="en-US" dirty="0" err="1" smtClean="0"/>
              <a:t>Zahteva</a:t>
            </a:r>
            <a:r>
              <a:rPr lang="en-US" dirty="0" smtClean="0"/>
              <a:t> </a:t>
            </a:r>
            <a:r>
              <a:rPr lang="en-US" dirty="0" err="1" smtClean="0"/>
              <a:t>ručnu</a:t>
            </a:r>
            <a:r>
              <a:rPr lang="en-US" dirty="0" smtClean="0"/>
              <a:t> </a:t>
            </a:r>
            <a:r>
              <a:rPr lang="en-US" dirty="0" err="1" smtClean="0"/>
              <a:t>implementaciju</a:t>
            </a:r>
            <a:r>
              <a:rPr lang="en-US" dirty="0" smtClean="0"/>
              <a:t> reconnections, fallback-a </a:t>
            </a:r>
            <a:r>
              <a:rPr lang="en-US" dirty="0" err="1" smtClean="0"/>
              <a:t>i</a:t>
            </a:r>
            <a:r>
              <a:rPr lang="en-US" dirty="0" smtClean="0"/>
              <a:t> </a:t>
            </a:r>
            <a:r>
              <a:rPr lang="en-US" dirty="0" err="1" smtClean="0"/>
              <a:t>drugih</a:t>
            </a:r>
            <a:r>
              <a:rPr lang="en-US" dirty="0" smtClean="0"/>
              <a:t> </a:t>
            </a:r>
            <a:r>
              <a:rPr lang="en-US" dirty="0" err="1" smtClean="0"/>
              <a:t>funkcija</a:t>
            </a:r>
            <a:r>
              <a:rPr lang="en-US" dirty="0" smtClean="0"/>
              <a:t>.</a:t>
            </a:r>
            <a:endParaRPr lang="en-US" dirty="0"/>
          </a:p>
        </p:txBody>
      </p:sp>
      <p:sp>
        <p:nvSpPr>
          <p:cNvPr id="2100" name="Google Shape;2100;p63"/>
          <p:cNvSpPr txBox="1">
            <a:spLocks noGrp="1"/>
          </p:cNvSpPr>
          <p:nvPr>
            <p:ph type="title" idx="3"/>
          </p:nvPr>
        </p:nvSpPr>
        <p:spPr>
          <a:xfrm>
            <a:off x="1143000" y="3105150"/>
            <a:ext cx="2727600" cy="375600"/>
          </a:xfrm>
          <a:prstGeom prst="rect">
            <a:avLst/>
          </a:prstGeom>
        </p:spPr>
        <p:txBody>
          <a:bodyPr spcFirstLastPara="1" wrap="square" lIns="91425" tIns="91425" rIns="91425" bIns="91425" anchor="t" anchorCtr="0">
            <a:noAutofit/>
          </a:bodyPr>
          <a:lstStyle/>
          <a:p>
            <a:pPr algn="l"/>
            <a:r>
              <a:rPr lang="en-US" dirty="0" err="1" smtClean="0"/>
              <a:t>SockJS</a:t>
            </a:r>
            <a:r>
              <a:rPr lang="en-US" dirty="0" smtClean="0"/>
              <a:t>:</a:t>
            </a:r>
            <a:endParaRPr lang="en-US" dirty="0"/>
          </a:p>
        </p:txBody>
      </p:sp>
      <p:sp>
        <p:nvSpPr>
          <p:cNvPr id="2101" name="Google Shape;2101;p63"/>
          <p:cNvSpPr txBox="1">
            <a:spLocks noGrp="1"/>
          </p:cNvSpPr>
          <p:nvPr>
            <p:ph type="subTitle" idx="4"/>
          </p:nvPr>
        </p:nvSpPr>
        <p:spPr>
          <a:xfrm>
            <a:off x="609600" y="3486150"/>
            <a:ext cx="4038600" cy="605400"/>
          </a:xfrm>
          <a:prstGeom prst="rect">
            <a:avLst/>
          </a:prstGeom>
        </p:spPr>
        <p:txBody>
          <a:bodyPr spcFirstLastPara="1" wrap="square" lIns="91425" tIns="91425" rIns="91425" bIns="91425" anchor="t" anchorCtr="0">
            <a:noAutofit/>
          </a:bodyPr>
          <a:lstStyle/>
          <a:p>
            <a:pPr algn="l"/>
            <a:r>
              <a:rPr lang="en-US" dirty="0" smtClean="0"/>
              <a:t>	</a:t>
            </a:r>
            <a:r>
              <a:rPr lang="vi-VN" dirty="0" smtClean="0"/>
              <a:t>Pruža </a:t>
            </a:r>
            <a:r>
              <a:rPr lang="vi-VN" dirty="0" smtClean="0"/>
              <a:t>sličan fallback mehanizam, ali nema ugrađene koncepte poput rooms i namespaces.</a:t>
            </a:r>
            <a:endParaRPr lang="vi-VN" dirty="0"/>
          </a:p>
        </p:txBody>
      </p:sp>
      <p:sp>
        <p:nvSpPr>
          <p:cNvPr id="2102" name="Google Shape;2102;p63"/>
          <p:cNvSpPr txBox="1">
            <a:spLocks noGrp="1"/>
          </p:cNvSpPr>
          <p:nvPr>
            <p:ph type="title" idx="5"/>
          </p:nvPr>
        </p:nvSpPr>
        <p:spPr>
          <a:xfrm>
            <a:off x="4800600" y="1428750"/>
            <a:ext cx="2727600" cy="375600"/>
          </a:xfrm>
          <a:prstGeom prst="rect">
            <a:avLst/>
          </a:prstGeom>
        </p:spPr>
        <p:txBody>
          <a:bodyPr spcFirstLastPara="1" wrap="square" lIns="91425" tIns="91425" rIns="91425" bIns="91425" anchor="t" anchorCtr="0">
            <a:noAutofit/>
          </a:bodyPr>
          <a:lstStyle/>
          <a:p>
            <a:r>
              <a:rPr lang="en-US" dirty="0" err="1" smtClean="0"/>
              <a:t>SignalR</a:t>
            </a:r>
            <a:r>
              <a:rPr lang="en-US" dirty="0" smtClean="0"/>
              <a:t>:</a:t>
            </a:r>
            <a:endParaRPr lang="en-US" dirty="0"/>
          </a:p>
        </p:txBody>
      </p:sp>
      <p:sp>
        <p:nvSpPr>
          <p:cNvPr id="2103" name="Google Shape;2103;p63"/>
          <p:cNvSpPr txBox="1">
            <a:spLocks noGrp="1"/>
          </p:cNvSpPr>
          <p:nvPr>
            <p:ph type="subTitle" idx="6"/>
          </p:nvPr>
        </p:nvSpPr>
        <p:spPr>
          <a:xfrm>
            <a:off x="4267200" y="1733550"/>
            <a:ext cx="3532437" cy="605400"/>
          </a:xfrm>
          <a:prstGeom prst="rect">
            <a:avLst/>
          </a:prstGeom>
        </p:spPr>
        <p:txBody>
          <a:bodyPr spcFirstLastPara="1" wrap="square" lIns="91425" tIns="91425" rIns="91425" bIns="91425" anchor="t" anchorCtr="0">
            <a:noAutofit/>
          </a:bodyPr>
          <a:lstStyle/>
          <a:p>
            <a:r>
              <a:rPr lang="nn-NO" dirty="0" smtClean="0"/>
              <a:t>	Microsoft-ova </a:t>
            </a:r>
            <a:r>
              <a:rPr lang="nn-NO" dirty="0" smtClean="0"/>
              <a:t>biblioteka, optimizovana za .NET ekosistem. Nije idealna za čisti JavaScript/Node.js projekat.</a:t>
            </a:r>
            <a:endParaRPr lang="nn-NO" dirty="0"/>
          </a:p>
        </p:txBody>
      </p:sp>
      <p:sp>
        <p:nvSpPr>
          <p:cNvPr id="2104" name="Google Shape;2104;p63"/>
          <p:cNvSpPr txBox="1">
            <a:spLocks noGrp="1"/>
          </p:cNvSpPr>
          <p:nvPr>
            <p:ph type="title" idx="7"/>
          </p:nvPr>
        </p:nvSpPr>
        <p:spPr>
          <a:xfrm>
            <a:off x="4724400" y="3105150"/>
            <a:ext cx="4800600" cy="375600"/>
          </a:xfrm>
          <a:prstGeom prst="rect">
            <a:avLst/>
          </a:prstGeom>
        </p:spPr>
        <p:txBody>
          <a:bodyPr spcFirstLastPara="1" wrap="square" lIns="91425" tIns="91425" rIns="91425" bIns="91425" anchor="t" anchorCtr="0">
            <a:noAutofit/>
          </a:bodyPr>
          <a:lstStyle/>
          <a:p>
            <a:r>
              <a:rPr lang="en-US" dirty="0" smtClean="0"/>
              <a:t>Firebase </a:t>
            </a:r>
            <a:r>
              <a:rPr lang="en-US" dirty="0" err="1" smtClean="0"/>
              <a:t>Realtime</a:t>
            </a:r>
            <a:r>
              <a:rPr lang="en-US" dirty="0" smtClean="0"/>
              <a:t> Database / </a:t>
            </a:r>
            <a:r>
              <a:rPr lang="en-US" dirty="0" err="1" smtClean="0"/>
              <a:t>Firestore</a:t>
            </a:r>
            <a:r>
              <a:rPr lang="en-US" dirty="0" smtClean="0"/>
              <a:t>:</a:t>
            </a:r>
            <a:endParaRPr lang="en-US" dirty="0"/>
          </a:p>
        </p:txBody>
      </p:sp>
      <p:sp>
        <p:nvSpPr>
          <p:cNvPr id="2105" name="Google Shape;2105;p63"/>
          <p:cNvSpPr txBox="1">
            <a:spLocks noGrp="1"/>
          </p:cNvSpPr>
          <p:nvPr>
            <p:ph type="subTitle" idx="8"/>
          </p:nvPr>
        </p:nvSpPr>
        <p:spPr>
          <a:xfrm>
            <a:off x="4267200" y="3333750"/>
            <a:ext cx="4114800" cy="605400"/>
          </a:xfrm>
          <a:prstGeom prst="rect">
            <a:avLst/>
          </a:prstGeom>
        </p:spPr>
        <p:txBody>
          <a:bodyPr spcFirstLastPara="1" wrap="square" lIns="91425" tIns="91425" rIns="91425" bIns="91425" anchor="t" anchorCtr="0">
            <a:noAutofit/>
          </a:bodyPr>
          <a:lstStyle/>
          <a:p>
            <a:r>
              <a:rPr lang="en-US" dirty="0" smtClean="0"/>
              <a:t>	Cloud-based </a:t>
            </a:r>
            <a:r>
              <a:rPr lang="en-US" dirty="0" err="1" smtClean="0"/>
              <a:t>servisi</a:t>
            </a:r>
            <a:r>
              <a:rPr lang="en-US" dirty="0" smtClean="0"/>
              <a:t> </a:t>
            </a:r>
            <a:r>
              <a:rPr lang="en-US" dirty="0" err="1" smtClean="0"/>
              <a:t>sa</a:t>
            </a:r>
            <a:r>
              <a:rPr lang="en-US" dirty="0" smtClean="0"/>
              <a:t> </a:t>
            </a:r>
            <a:r>
              <a:rPr lang="en-US" dirty="0" err="1" smtClean="0"/>
              <a:t>jednostavnom</a:t>
            </a:r>
            <a:r>
              <a:rPr lang="en-US" dirty="0" smtClean="0"/>
              <a:t> </a:t>
            </a:r>
            <a:r>
              <a:rPr lang="en-US" dirty="0" err="1" smtClean="0"/>
              <a:t>integracijom</a:t>
            </a:r>
            <a:r>
              <a:rPr lang="en-US" dirty="0" smtClean="0"/>
              <a:t>, </a:t>
            </a:r>
            <a:r>
              <a:rPr lang="en-US" dirty="0" err="1" smtClean="0"/>
              <a:t>ali</a:t>
            </a:r>
            <a:r>
              <a:rPr lang="en-US" dirty="0" smtClean="0"/>
              <a:t> </a:t>
            </a:r>
            <a:r>
              <a:rPr lang="en-US" dirty="0" err="1" smtClean="0"/>
              <a:t>donose</a:t>
            </a:r>
            <a:r>
              <a:rPr lang="en-US" dirty="0" smtClean="0"/>
              <a:t> </a:t>
            </a:r>
            <a:r>
              <a:rPr lang="en-US" dirty="0" err="1" smtClean="0"/>
              <a:t>dodatne</a:t>
            </a:r>
            <a:r>
              <a:rPr lang="en-US" dirty="0" smtClean="0"/>
              <a:t> </a:t>
            </a:r>
            <a:r>
              <a:rPr lang="en-US" dirty="0" err="1" smtClean="0"/>
              <a:t>troškove</a:t>
            </a:r>
            <a:r>
              <a:rPr lang="en-US" dirty="0" smtClean="0"/>
              <a:t>, </a:t>
            </a:r>
            <a:r>
              <a:rPr lang="en-US" dirty="0" err="1" smtClean="0"/>
              <a:t>zavisnost</a:t>
            </a:r>
            <a:r>
              <a:rPr lang="en-US" dirty="0" smtClean="0"/>
              <a:t> </a:t>
            </a:r>
            <a:r>
              <a:rPr lang="en-US" dirty="0" err="1" smtClean="0"/>
              <a:t>od</a:t>
            </a:r>
            <a:r>
              <a:rPr lang="en-US" dirty="0" smtClean="0"/>
              <a:t> </a:t>
            </a:r>
            <a:r>
              <a:rPr lang="en-US" dirty="0" err="1" smtClean="0"/>
              <a:t>treće</a:t>
            </a:r>
            <a:r>
              <a:rPr lang="en-US" dirty="0" smtClean="0"/>
              <a:t> </a:t>
            </a:r>
            <a:r>
              <a:rPr lang="en-US" dirty="0" err="1" smtClean="0"/>
              <a:t>strane</a:t>
            </a:r>
            <a:r>
              <a:rPr lang="en-US" dirty="0" smtClean="0"/>
              <a:t> </a:t>
            </a:r>
            <a:r>
              <a:rPr lang="en-US" dirty="0" err="1" smtClean="0"/>
              <a:t>i</a:t>
            </a:r>
            <a:r>
              <a:rPr lang="en-US" dirty="0" smtClean="0"/>
              <a:t> </a:t>
            </a:r>
            <a:r>
              <a:rPr lang="en-US" dirty="0" err="1" smtClean="0"/>
              <a:t>manju</a:t>
            </a:r>
            <a:r>
              <a:rPr lang="en-US" dirty="0" smtClean="0"/>
              <a:t> </a:t>
            </a:r>
            <a:r>
              <a:rPr lang="en-US" dirty="0" err="1" smtClean="0"/>
              <a:t>kontrolu</a:t>
            </a:r>
            <a:r>
              <a:rPr lang="en-US" dirty="0" smtClean="0"/>
              <a:t> </a:t>
            </a:r>
            <a:r>
              <a:rPr lang="en-US" dirty="0" err="1" smtClean="0"/>
              <a:t>nad</a:t>
            </a:r>
            <a:r>
              <a:rPr lang="en-US" dirty="0" smtClean="0"/>
              <a:t> </a:t>
            </a:r>
            <a:r>
              <a:rPr lang="en-US" dirty="0" err="1" smtClean="0"/>
              <a:t>serverom</a:t>
            </a:r>
            <a:r>
              <a:rPr lang="en-US" dirty="0" smtClean="0"/>
              <a:t>.</a:t>
            </a:r>
            <a:endParaRPr lang="en-US" dirty="0"/>
          </a:p>
        </p:txBody>
      </p:sp>
      <p:cxnSp>
        <p:nvCxnSpPr>
          <p:cNvPr id="2106" name="Google Shape;2106;p63"/>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7" name="Google Shape;2107;p63"/>
          <p:cNvCxnSpPr/>
          <p:nvPr/>
        </p:nvCxnSpPr>
        <p:spPr>
          <a:xfrm>
            <a:off x="1348500" y="3048622"/>
            <a:ext cx="6447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108" name="Google Shape;2108;p63"/>
          <p:cNvCxnSpPr/>
          <p:nvPr/>
        </p:nvCxnSpPr>
        <p:spPr>
          <a:xfrm>
            <a:off x="4572000" y="1566172"/>
            <a:ext cx="0" cy="29649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Šta j</a:t>
            </a:r>
            <a:r>
              <a:rPr lang="en-US" dirty="0" smtClean="0"/>
              <a:t>e Socket.io</a:t>
            </a:r>
            <a:r>
              <a:rPr lang="en-US" dirty="0" smtClean="0"/>
              <a:t>?</a:t>
            </a:r>
            <a:endParaRPr dirty="0"/>
          </a:p>
        </p:txBody>
      </p:sp>
      <p:sp>
        <p:nvSpPr>
          <p:cNvPr id="171" name="Google Shape;171;p39"/>
          <p:cNvSpPr txBox="1">
            <a:spLocks noGrp="1"/>
          </p:cNvSpPr>
          <p:nvPr>
            <p:ph type="body" idx="1"/>
          </p:nvPr>
        </p:nvSpPr>
        <p:spPr>
          <a:xfrm>
            <a:off x="0" y="1047750"/>
            <a:ext cx="6172200" cy="3039900"/>
          </a:xfrm>
          <a:prstGeom prst="rect">
            <a:avLst/>
          </a:prstGeom>
        </p:spPr>
        <p:txBody>
          <a:bodyPr spcFirstLastPara="1" wrap="square" lIns="91425" tIns="91425" rIns="91425" bIns="91425" anchor="t" anchorCtr="0">
            <a:noAutofit/>
          </a:bodyPr>
          <a:lstStyle/>
          <a:p>
            <a:pPr>
              <a:buClr>
                <a:srgbClr val="FFC000"/>
              </a:buClr>
              <a:buFont typeface="+mj-lt"/>
              <a:buAutoNum type="arabicPeriod"/>
            </a:pPr>
            <a:r>
              <a:rPr lang="vi-VN" sz="1200" dirty="0" smtClean="0"/>
              <a:t>Socket.IO predstavlja biblioteku koja omogućava dvosmernu, real-time komunikaciju između web klijenata i servera. Biblioteka se bazira na WebSocket protokolu, ali dodaje dodatne funkcionalnosti poput automatskog fallback-a na alternative (npr. long polling) u slučaju da WebSocket nije podržan.</a:t>
            </a:r>
          </a:p>
          <a:p>
            <a:pPr>
              <a:buClr>
                <a:srgbClr val="FFC000"/>
              </a:buClr>
              <a:buFont typeface="+mj-lt"/>
              <a:buAutoNum type="arabicPeriod"/>
            </a:pPr>
            <a:r>
              <a:rPr lang="vi-VN" sz="1200" dirty="0" smtClean="0"/>
              <a:t>Socket.IO omogućava da se kreira veza između klijenta i servera i da ta veza ostane stalno otvorena.</a:t>
            </a:r>
          </a:p>
          <a:p>
            <a:pPr>
              <a:buClr>
                <a:srgbClr val="FFC000"/>
              </a:buClr>
              <a:buFont typeface="+mj-lt"/>
              <a:buAutoNum type="arabicPeriod"/>
            </a:pPr>
            <a:r>
              <a:rPr lang="vi-VN" sz="1200" dirty="0" smtClean="0"/>
              <a:t>Bez Socket.IO, za svaki pojedinačni zahtev klijent mora ponovo da otvori konekciju ka serveru, server obradi zahtev i zatim pošalje odgovor nazad klijentu. Kada imamo veliki broj zahteva, posebno manjih zahteva, svo to vreme potrebno za stalno otvaranje konekcije se nagomilava i stvara nepotrebno kašnjenje.</a:t>
            </a:r>
            <a:endParaRPr lang="en-US" sz="1200" dirty="0" smtClean="0"/>
          </a:p>
          <a:p>
            <a:pPr>
              <a:buClr>
                <a:srgbClr val="FFC000"/>
              </a:buClr>
              <a:buFont typeface="+mj-lt"/>
              <a:buAutoNum type="arabicPeriod"/>
            </a:pPr>
            <a:r>
              <a:rPr lang="vi-VN" sz="1200" dirty="0" smtClean="0"/>
              <a:t>Sa Socket.IO pristup je drugačiji. Kreira se WebSocket konekcija koja se povezuje sa serverom i ostaje otvorena tokom cele komunikacije. Zahvaljujući tome, moguće je slati više poruka i događaja u realnom vremenu, bez dodatnog troška ponovnog uspostavljanja konekcije.</a:t>
            </a:r>
          </a:p>
          <a:p>
            <a:pPr>
              <a:buClr>
                <a:srgbClr val="FFC000"/>
              </a:buClr>
              <a:buFont typeface="+mj-lt"/>
              <a:buAutoNum type="arabicPeriod"/>
            </a:pPr>
            <a:r>
              <a:rPr lang="vi-VN" sz="1200" dirty="0" smtClean="0"/>
              <a:t>Zbog toga su aplikacije kao što su chat aplikacije ili mini multiplayer igre idealne za korišćenje Socket.IO biblioteke.</a:t>
            </a:r>
          </a:p>
          <a:p>
            <a:pPr>
              <a:buClr>
                <a:srgbClr val="FFC000"/>
              </a:buClr>
              <a:buFont typeface="+mj-lt"/>
              <a:buAutoNum type="arabicPeriod"/>
            </a:pPr>
            <a:endParaRPr lang="vi-VN" sz="1200" dirty="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98306" name="Picture 2" descr="HTTP Long Polling vs WebSockets. HTTP long polling | by David ..."/>
          <p:cNvPicPr>
            <a:picLocks noChangeAspect="1" noChangeArrowheads="1"/>
          </p:cNvPicPr>
          <p:nvPr/>
        </p:nvPicPr>
        <p:blipFill>
          <a:blip r:embed="rId3"/>
          <a:srcRect/>
          <a:stretch>
            <a:fillRect/>
          </a:stretch>
        </p:blipFill>
        <p:spPr bwMode="auto">
          <a:xfrm>
            <a:off x="6096000" y="1733550"/>
            <a:ext cx="2929466" cy="2057400"/>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Zašto socket.io</a:t>
            </a:r>
            <a:r>
              <a:rPr lang="en-US" dirty="0" smtClean="0"/>
              <a:t>?</a:t>
            </a:r>
            <a:endParaRPr dirty="0">
              <a:solidFill>
                <a:schemeClr val="accent1"/>
              </a:solidFill>
            </a:endParaRPr>
          </a:p>
        </p:txBody>
      </p:sp>
      <p:sp>
        <p:nvSpPr>
          <p:cNvPr id="215" name="Google Shape;215;p44"/>
          <p:cNvSpPr txBox="1">
            <a:spLocks noGrp="1"/>
          </p:cNvSpPr>
          <p:nvPr>
            <p:ph type="body" idx="1"/>
          </p:nvPr>
        </p:nvSpPr>
        <p:spPr>
          <a:xfrm>
            <a:off x="457200" y="895350"/>
            <a:ext cx="5029200" cy="2760900"/>
          </a:xfrm>
          <a:prstGeom prst="rect">
            <a:avLst/>
          </a:prstGeom>
        </p:spPr>
        <p:txBody>
          <a:bodyPr spcFirstLastPara="1" wrap="square" lIns="91425" tIns="91425" rIns="91425" bIns="91425" anchor="t" anchorCtr="0">
            <a:noAutofit/>
          </a:bodyPr>
          <a:lstStyle/>
          <a:p>
            <a:pPr>
              <a:buNone/>
            </a:pPr>
            <a:r>
              <a:rPr lang="vi-VN" sz="1200" b="1" dirty="0" smtClean="0"/>
              <a:t>Socket.IO je izabran jer pruža najbolji balans između:</a:t>
            </a:r>
            <a:endParaRPr lang="vi-VN" sz="1200" dirty="0" smtClean="0"/>
          </a:p>
          <a:p>
            <a:pPr>
              <a:buClr>
                <a:srgbClr val="FFC000"/>
              </a:buClr>
            </a:pPr>
            <a:r>
              <a:rPr lang="vi-VN" sz="1200" b="1" dirty="0" smtClean="0"/>
              <a:t>jednostavnosti</a:t>
            </a:r>
            <a:r>
              <a:rPr lang="vi-VN" sz="1200" dirty="0" smtClean="0"/>
              <a:t> (intuitivan event-based API, lako emitovanje i slušanje događaja bez ručnog parsiranja poruka)</a:t>
            </a:r>
          </a:p>
          <a:p>
            <a:pPr>
              <a:buClr>
                <a:srgbClr val="FFC000"/>
              </a:buClr>
            </a:pPr>
            <a:r>
              <a:rPr lang="vi-VN" sz="1200" b="1" dirty="0" smtClean="0"/>
              <a:t>bogatog seta funkcija</a:t>
            </a:r>
            <a:r>
              <a:rPr lang="vi-VN" sz="1200" dirty="0" smtClean="0"/>
              <a:t> (rooms, namespaces, automatski reconnections, heartbeat mehanizam za detekciju prekida veze)</a:t>
            </a:r>
          </a:p>
          <a:p>
            <a:pPr>
              <a:buClr>
                <a:srgbClr val="FFC000"/>
              </a:buClr>
            </a:pPr>
            <a:r>
              <a:rPr lang="vi-VN" sz="1200" b="1" dirty="0" smtClean="0"/>
              <a:t>fleksibilnosti u JavaScript/Node.js okruženju</a:t>
            </a:r>
            <a:r>
              <a:rPr lang="vi-VN" sz="1200" dirty="0" smtClean="0"/>
              <a:t>, bez eksternih zavisnosti</a:t>
            </a:r>
          </a:p>
          <a:p>
            <a:pPr>
              <a:buClr>
                <a:srgbClr val="FFC000"/>
              </a:buClr>
            </a:pPr>
            <a:r>
              <a:rPr lang="vi-VN" sz="1200" b="1" dirty="0" smtClean="0"/>
              <a:t>pouzdanosti i kompatibilnosti</a:t>
            </a:r>
            <a:r>
              <a:rPr lang="vi-VN" sz="1200" dirty="0" smtClean="0"/>
              <a:t> (automatski fallback na HTTP long-polling ili druge transporte u slučaju da WebSocket nije dostupan, npr. iza restriktivnih proxy-ja ili firewall-ova)</a:t>
            </a:r>
          </a:p>
          <a:p>
            <a:pPr>
              <a:buClr>
                <a:srgbClr val="FFC000"/>
              </a:buClr>
            </a:pPr>
            <a:r>
              <a:rPr lang="vi-VN" sz="1200" b="1" dirty="0" smtClean="0"/>
              <a:t>lakog skaliranja osnovnih scenarija</a:t>
            </a:r>
            <a:r>
              <a:rPr lang="vi-VN" sz="1200" dirty="0" smtClean="0"/>
              <a:t> (built-in podrška za broadcasting, acknowledgements i multiplexing, što štedi vreme u razvoju)</a:t>
            </a:r>
          </a:p>
          <a:p>
            <a:pPr>
              <a:buNone/>
            </a:pPr>
            <a:r>
              <a:rPr lang="en-US" sz="1200" dirty="0" smtClean="0"/>
              <a:t>	</a:t>
            </a:r>
            <a:r>
              <a:rPr lang="vi-VN" sz="1200" dirty="0" smtClean="0"/>
              <a:t>Ovi </a:t>
            </a:r>
            <a:r>
              <a:rPr lang="vi-VN" sz="1200" dirty="0" smtClean="0"/>
              <a:t>dodatni razlozi su posebno važni jer, iako su </a:t>
            </a:r>
            <a:r>
              <a:rPr lang="vi-VN" sz="1200" dirty="0" smtClean="0"/>
              <a:t>native</a:t>
            </a:r>
            <a:r>
              <a:rPr lang="en-US" sz="1200" dirty="0" smtClean="0"/>
              <a:t> </a:t>
            </a:r>
            <a:r>
              <a:rPr lang="vi-VN" sz="1200" dirty="0" smtClean="0"/>
              <a:t>WebSockets </a:t>
            </a:r>
            <a:r>
              <a:rPr lang="vi-VN" sz="1200" dirty="0" smtClean="0"/>
              <a:t>brži i lakši u 2025. godini (gotovo svi browseri ih podržavaju &gt;99%), Socket.IO i dalje štedi </a:t>
            </a:r>
            <a:r>
              <a:rPr lang="vi-VN" sz="1200" b="1" dirty="0" smtClean="0"/>
              <a:t>mnogo vremena</a:t>
            </a:r>
            <a:r>
              <a:rPr lang="vi-VN" sz="1200" dirty="0" smtClean="0"/>
              <a:t> na implementaciji feature-a koje bi inače morao pisati ručno (npr. reconnect logika, detekcija mrtvih konekcija, grupisanje klijenata u rooms).</a:t>
            </a:r>
            <a:endParaRPr lang="vi-VN" sz="1200"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88066" name="AutoShape 2" descr="https://assets.grok.com/users/3d2df247-3706-4346-b0df-a5427d239a0a/generated/b42e0e23-e1ac-461f-81f6-4152e54d7aec/image.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 name="Picture 5" descr="image3.jpg"/>
          <p:cNvPicPr>
            <a:picLocks noChangeAspect="1"/>
          </p:cNvPicPr>
          <p:nvPr/>
        </p:nvPicPr>
        <p:blipFill>
          <a:blip r:embed="rId3"/>
          <a:stretch>
            <a:fillRect/>
          </a:stretch>
        </p:blipFill>
        <p:spPr>
          <a:xfrm>
            <a:off x="5638800" y="514350"/>
            <a:ext cx="2889859" cy="43053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solidFill>
                  <a:schemeClr val="accent1"/>
                </a:solidFill>
              </a:rPr>
              <a:t>Zaklju</a:t>
            </a:r>
            <a:r>
              <a:rPr lang="sr-Latn-RS" dirty="0" smtClean="0"/>
              <a:t>čak</a:t>
            </a:r>
            <a:endParaRPr dirty="0">
              <a:solidFill>
                <a:schemeClr val="accent1"/>
              </a:solidFill>
            </a:endParaRPr>
          </a:p>
        </p:txBody>
      </p:sp>
      <p:sp>
        <p:nvSpPr>
          <p:cNvPr id="215" name="Google Shape;215;p44"/>
          <p:cNvSpPr txBox="1">
            <a:spLocks noGrp="1"/>
          </p:cNvSpPr>
          <p:nvPr>
            <p:ph type="body" idx="1"/>
          </p:nvPr>
        </p:nvSpPr>
        <p:spPr>
          <a:xfrm>
            <a:off x="304800" y="1047750"/>
            <a:ext cx="6400800" cy="2760900"/>
          </a:xfrm>
          <a:prstGeom prst="rect">
            <a:avLst/>
          </a:prstGeom>
        </p:spPr>
        <p:txBody>
          <a:bodyPr spcFirstLastPara="1" wrap="square" lIns="91425" tIns="91425" rIns="91425" bIns="91425" anchor="t" anchorCtr="0">
            <a:noAutofit/>
          </a:bodyPr>
          <a:lstStyle/>
          <a:p>
            <a:pPr>
              <a:buClr>
                <a:srgbClr val="FFC000"/>
              </a:buClr>
            </a:pPr>
            <a:r>
              <a:rPr lang="vi-VN" dirty="0" smtClean="0"/>
              <a:t>Socket.IO predstavlja moćnu i pristupačnu biblioteku za razvoj real-time web aplikacija.</a:t>
            </a:r>
          </a:p>
          <a:p>
            <a:pPr>
              <a:buClr>
                <a:srgbClr val="FFC000"/>
              </a:buClr>
            </a:pPr>
            <a:r>
              <a:rPr lang="vi-VN" dirty="0" smtClean="0"/>
              <a:t>U ovom projektu demonstrirana je njena primena kroz multiplayer Tic-Tac-Toe igru:</a:t>
            </a:r>
          </a:p>
          <a:p>
            <a:pPr lvl="1">
              <a:buClr>
                <a:srgbClr val="FFC000"/>
              </a:buClr>
              <a:buFont typeface="Arial" pitchFamily="34" charset="0"/>
              <a:buChar char="•"/>
            </a:pPr>
            <a:r>
              <a:rPr lang="vi-VN" dirty="0" smtClean="0"/>
              <a:t>Brza i pouzdana dvosmerna komunikacija</a:t>
            </a:r>
          </a:p>
          <a:p>
            <a:pPr lvl="1">
              <a:buClr>
                <a:srgbClr val="FFC000"/>
              </a:buClr>
              <a:buFont typeface="Arial" pitchFamily="34" charset="0"/>
              <a:buChar char="•"/>
            </a:pPr>
            <a:r>
              <a:rPr lang="vi-VN" dirty="0" smtClean="0"/>
              <a:t>Jednostavno rukovanje sobama (rooms), konekcijama i događajima</a:t>
            </a:r>
          </a:p>
          <a:p>
            <a:pPr lvl="1">
              <a:buClr>
                <a:srgbClr val="FFC000"/>
              </a:buClr>
              <a:buFont typeface="Arial" pitchFamily="34" charset="0"/>
              <a:buChar char="•"/>
            </a:pPr>
            <a:r>
              <a:rPr lang="vi-VN" dirty="0" smtClean="0"/>
              <a:t>Real-time ažuriranje stanja igre za više </a:t>
            </a:r>
            <a:r>
              <a:rPr lang="vi-VN" dirty="0" smtClean="0"/>
              <a:t>igrača</a:t>
            </a:r>
            <a:endParaRPr lang="en-US" dirty="0" smtClean="0"/>
          </a:p>
          <a:p>
            <a:pPr lvl="1">
              <a:buClr>
                <a:srgbClr val="FFC000"/>
              </a:buClr>
              <a:buNone/>
            </a:pPr>
            <a:endParaRPr lang="vi-VN" dirty="0" smtClean="0"/>
          </a:p>
          <a:p>
            <a:pPr>
              <a:buClr>
                <a:srgbClr val="FFC000"/>
              </a:buClr>
            </a:pPr>
            <a:r>
              <a:rPr lang="vi-VN" dirty="0" smtClean="0"/>
              <a:t>Socket.IO omogućava brzi razvoj kompleksnih interaktivnih aplikacija poput chatova, igara i kolaborativnih alata, čineći ga idealnim izborom za moderne web projekte.</a:t>
            </a:r>
            <a:endParaRPr lang="vi-VN"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8"/>
        <p:cNvGrpSpPr/>
        <p:nvPr/>
      </p:nvGrpSpPr>
      <p:grpSpPr>
        <a:xfrm>
          <a:off x="0" y="0"/>
          <a:ext cx="0" cy="0"/>
          <a:chOff x="0" y="0"/>
          <a:chExt cx="0" cy="0"/>
        </a:xfrm>
      </p:grpSpPr>
      <p:sp>
        <p:nvSpPr>
          <p:cNvPr id="2159" name="Google Shape;2159;p68"/>
          <p:cNvSpPr txBox="1">
            <a:spLocks noGrp="1"/>
          </p:cNvSpPr>
          <p:nvPr>
            <p:ph type="title"/>
          </p:nvPr>
        </p:nvSpPr>
        <p:spPr>
          <a:xfrm>
            <a:off x="924870" y="760375"/>
            <a:ext cx="4561530" cy="59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Hvala na pa</a:t>
            </a:r>
            <a:r>
              <a:rPr lang="sr-Latn-RS" dirty="0" smtClean="0"/>
              <a:t>žnji</a:t>
            </a:r>
            <a:r>
              <a:rPr lang="en" dirty="0" smtClean="0"/>
              <a:t>!</a:t>
            </a:r>
            <a:endParaRPr dirty="0"/>
          </a:p>
        </p:txBody>
      </p:sp>
      <p:cxnSp>
        <p:nvCxnSpPr>
          <p:cNvPr id="2161" name="Google Shape;2161;p68"/>
          <p:cNvCxnSpPr/>
          <p:nvPr/>
        </p:nvCxnSpPr>
        <p:spPr>
          <a:xfrm>
            <a:off x="1013400" y="1488797"/>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162" name="Google Shape;2162;p68"/>
          <p:cNvSpPr txBox="1"/>
          <p:nvPr/>
        </p:nvSpPr>
        <p:spPr>
          <a:xfrm>
            <a:off x="894900" y="4196425"/>
            <a:ext cx="3000000" cy="352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100">
                <a:solidFill>
                  <a:schemeClr val="accent1"/>
                </a:solidFill>
                <a:latin typeface="Montserrat ExtraBold"/>
                <a:ea typeface="Montserrat ExtraBold"/>
                <a:cs typeface="Montserrat ExtraBold"/>
                <a:sym typeface="Montserrat ExtraBold"/>
              </a:rPr>
              <a:t>Please keep this slide for attribution.</a:t>
            </a:r>
            <a:endParaRPr sz="1100">
              <a:solidFill>
                <a:schemeClr val="accent1"/>
              </a:solidFill>
              <a:latin typeface="Montserrat ExtraBold"/>
              <a:ea typeface="Montserrat ExtraBold"/>
              <a:cs typeface="Montserrat ExtraBold"/>
              <a:sym typeface="Montserrat ExtraBold"/>
            </a:endParaRPr>
          </a:p>
        </p:txBody>
      </p:sp>
      <p:pic>
        <p:nvPicPr>
          <p:cNvPr id="38913" name="Picture 1"/>
          <p:cNvPicPr>
            <a:picLocks noChangeAspect="1" noChangeArrowheads="1"/>
          </p:cNvPicPr>
          <p:nvPr/>
        </p:nvPicPr>
        <p:blipFill>
          <a:blip r:embed="rId3"/>
          <a:srcRect/>
          <a:stretch>
            <a:fillRect/>
          </a:stretch>
        </p:blipFill>
        <p:spPr bwMode="auto">
          <a:xfrm>
            <a:off x="609601" y="3162228"/>
            <a:ext cx="4648200" cy="170504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7"/>
        <p:cNvGrpSpPr/>
        <p:nvPr/>
      </p:nvGrpSpPr>
      <p:grpSpPr>
        <a:xfrm>
          <a:off x="0" y="0"/>
          <a:ext cx="0" cy="0"/>
          <a:chOff x="0" y="0"/>
          <a:chExt cx="0" cy="0"/>
        </a:xfrm>
      </p:grpSpPr>
      <p:sp>
        <p:nvSpPr>
          <p:cNvPr id="2129" name="Google Shape;2129;p6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Glavne upotrebe socket.io</a:t>
            </a:r>
            <a:endParaRPr dirty="0"/>
          </a:p>
        </p:txBody>
      </p:sp>
      <p:sp>
        <p:nvSpPr>
          <p:cNvPr id="2130" name="Google Shape;2130;p65"/>
          <p:cNvSpPr txBox="1">
            <a:spLocks noGrp="1"/>
          </p:cNvSpPr>
          <p:nvPr>
            <p:ph type="subTitle" idx="1"/>
          </p:nvPr>
        </p:nvSpPr>
        <p:spPr>
          <a:xfrm>
            <a:off x="0" y="1809750"/>
            <a:ext cx="4648200" cy="2667000"/>
          </a:xfrm>
          <a:prstGeom prst="rect">
            <a:avLst/>
          </a:prstGeom>
        </p:spPr>
        <p:txBody>
          <a:bodyPr spcFirstLastPara="1" wrap="square" lIns="91425" tIns="91425" rIns="91425" bIns="91425" anchor="t" anchorCtr="0">
            <a:noAutofit/>
          </a:bodyPr>
          <a:lstStyle/>
          <a:p>
            <a:pPr>
              <a:buClr>
                <a:srgbClr val="FFC000"/>
              </a:buClr>
              <a:buFont typeface="Arial" pitchFamily="34" charset="0"/>
              <a:buChar char="•"/>
            </a:pPr>
            <a:r>
              <a:rPr lang="en-US" sz="1200" dirty="0" smtClean="0"/>
              <a:t>Chat </a:t>
            </a:r>
            <a:r>
              <a:rPr lang="en-US" sz="1200" dirty="0" err="1" smtClean="0"/>
              <a:t>i</a:t>
            </a:r>
            <a:r>
              <a:rPr lang="en-US" sz="1200" dirty="0" smtClean="0"/>
              <a:t> messaging </a:t>
            </a:r>
            <a:r>
              <a:rPr lang="en-US" sz="1200" dirty="0" err="1" smtClean="0"/>
              <a:t>sistemi</a:t>
            </a:r>
            <a:endParaRPr lang="en-US" sz="1200" dirty="0" smtClean="0"/>
          </a:p>
          <a:p>
            <a:pPr>
              <a:buClr>
                <a:srgbClr val="FFC000"/>
              </a:buClr>
              <a:buFont typeface="Arial" pitchFamily="34" charset="0"/>
              <a:buChar char="•"/>
            </a:pPr>
            <a:r>
              <a:rPr lang="en-US" sz="1200" dirty="0" smtClean="0"/>
              <a:t>Multiplayer online </a:t>
            </a:r>
            <a:r>
              <a:rPr lang="en-US" sz="1200" dirty="0" err="1" smtClean="0"/>
              <a:t>igre</a:t>
            </a:r>
            <a:endParaRPr lang="en-US" sz="1200" dirty="0" smtClean="0"/>
          </a:p>
          <a:p>
            <a:pPr>
              <a:buClr>
                <a:srgbClr val="FFC000"/>
              </a:buClr>
              <a:buFont typeface="Arial" pitchFamily="34" charset="0"/>
              <a:buChar char="•"/>
            </a:pPr>
            <a:r>
              <a:rPr lang="en-US" sz="1200" dirty="0" err="1" smtClean="0"/>
              <a:t>Kolaborativni</a:t>
            </a:r>
            <a:r>
              <a:rPr lang="en-US" sz="1200" dirty="0" smtClean="0"/>
              <a:t> </a:t>
            </a:r>
            <a:r>
              <a:rPr lang="en-US" sz="1200" dirty="0" err="1" smtClean="0"/>
              <a:t>alati</a:t>
            </a:r>
            <a:r>
              <a:rPr lang="en-US" sz="1200" dirty="0" smtClean="0"/>
              <a:t> (</a:t>
            </a:r>
            <a:r>
              <a:rPr lang="en-US" sz="1200" dirty="0" err="1" smtClean="0"/>
              <a:t>npr</a:t>
            </a:r>
            <a:r>
              <a:rPr lang="en-US" sz="1200" dirty="0" smtClean="0"/>
              <a:t>. </a:t>
            </a:r>
            <a:r>
              <a:rPr lang="en-US" sz="1200" dirty="0" err="1" smtClean="0"/>
              <a:t>zajedničko</a:t>
            </a:r>
            <a:r>
              <a:rPr lang="en-US" sz="1200" dirty="0" smtClean="0"/>
              <a:t> </a:t>
            </a:r>
            <a:r>
              <a:rPr lang="en-US" sz="1200" dirty="0" err="1" smtClean="0"/>
              <a:t>editovanje</a:t>
            </a:r>
            <a:r>
              <a:rPr lang="en-US" sz="1200" dirty="0" smtClean="0"/>
              <a:t> </a:t>
            </a:r>
            <a:r>
              <a:rPr lang="en-US" sz="1200" dirty="0" err="1" smtClean="0"/>
              <a:t>dokumenata</a:t>
            </a:r>
            <a:r>
              <a:rPr lang="en-US" sz="1200" dirty="0" smtClean="0"/>
              <a:t>)</a:t>
            </a:r>
          </a:p>
          <a:p>
            <a:pPr>
              <a:buClr>
                <a:srgbClr val="FFC000"/>
              </a:buClr>
              <a:buFont typeface="Arial" pitchFamily="34" charset="0"/>
              <a:buChar char="•"/>
            </a:pPr>
            <a:r>
              <a:rPr lang="en-US" sz="1200" dirty="0" smtClean="0"/>
              <a:t>Live </a:t>
            </a:r>
            <a:r>
              <a:rPr lang="en-US" sz="1200" dirty="0" err="1" smtClean="0"/>
              <a:t>notifikacije</a:t>
            </a:r>
            <a:r>
              <a:rPr lang="en-US" sz="1200" dirty="0" smtClean="0"/>
              <a:t> </a:t>
            </a:r>
            <a:r>
              <a:rPr lang="en-US" sz="1200" dirty="0" err="1" smtClean="0"/>
              <a:t>i</a:t>
            </a:r>
            <a:r>
              <a:rPr lang="en-US" sz="1200" dirty="0" smtClean="0"/>
              <a:t> dashboard-</a:t>
            </a:r>
            <a:r>
              <a:rPr lang="en-US" sz="1200" dirty="0" err="1" smtClean="0"/>
              <a:t>ovi</a:t>
            </a:r>
            <a:endParaRPr lang="en-US" sz="1200" dirty="0" smtClean="0"/>
          </a:p>
          <a:p>
            <a:pPr>
              <a:buClr>
                <a:srgbClr val="FFC000"/>
              </a:buClr>
              <a:buFont typeface="Arial" pitchFamily="34" charset="0"/>
              <a:buChar char="•"/>
            </a:pPr>
            <a:r>
              <a:rPr lang="en-US" sz="1200" dirty="0" err="1" smtClean="0"/>
              <a:t>Berzanski</a:t>
            </a:r>
            <a:r>
              <a:rPr lang="en-US" sz="1200" dirty="0" smtClean="0"/>
              <a:t> </a:t>
            </a:r>
            <a:r>
              <a:rPr lang="en-US" sz="1200" dirty="0" err="1" smtClean="0"/>
              <a:t>tikeri</a:t>
            </a:r>
            <a:r>
              <a:rPr lang="en-US" sz="1200" dirty="0" smtClean="0"/>
              <a:t> </a:t>
            </a:r>
            <a:r>
              <a:rPr lang="en-US" sz="1200" dirty="0" err="1" smtClean="0"/>
              <a:t>i</a:t>
            </a:r>
            <a:r>
              <a:rPr lang="en-US" sz="1200" dirty="0" smtClean="0"/>
              <a:t> </a:t>
            </a:r>
            <a:r>
              <a:rPr lang="en-US" sz="1200" dirty="0" err="1" smtClean="0"/>
              <a:t>praćenje</a:t>
            </a:r>
            <a:r>
              <a:rPr lang="en-US" sz="1200" dirty="0" smtClean="0"/>
              <a:t> </a:t>
            </a:r>
            <a:r>
              <a:rPr lang="en-US" sz="1200" dirty="0" err="1" smtClean="0"/>
              <a:t>podataka</a:t>
            </a:r>
            <a:r>
              <a:rPr lang="en-US" sz="1200" dirty="0" smtClean="0"/>
              <a:t> u </a:t>
            </a:r>
            <a:r>
              <a:rPr lang="en-US" sz="1200" dirty="0" err="1" smtClean="0"/>
              <a:t>realnom</a:t>
            </a:r>
            <a:r>
              <a:rPr lang="en-US" sz="1200" dirty="0" smtClean="0"/>
              <a:t> </a:t>
            </a:r>
            <a:r>
              <a:rPr lang="en-US" sz="1200" dirty="0" err="1" smtClean="0"/>
              <a:t>vremenu</a:t>
            </a:r>
            <a:endParaRPr lang="en-US" sz="1200" dirty="0"/>
          </a:p>
        </p:txBody>
      </p:sp>
      <p:grpSp>
        <p:nvGrpSpPr>
          <p:cNvPr id="2131" name="Google Shape;2131;p65"/>
          <p:cNvGrpSpPr/>
          <p:nvPr/>
        </p:nvGrpSpPr>
        <p:grpSpPr>
          <a:xfrm>
            <a:off x="4861696" y="1020996"/>
            <a:ext cx="2335101" cy="3203872"/>
            <a:chOff x="3779900" y="1733725"/>
            <a:chExt cx="1636950" cy="2245975"/>
          </a:xfrm>
        </p:grpSpPr>
        <p:sp>
          <p:nvSpPr>
            <p:cNvPr id="2132" name="Google Shape;2132;p65"/>
            <p:cNvSpPr/>
            <p:nvPr/>
          </p:nvSpPr>
          <p:spPr>
            <a:xfrm>
              <a:off x="3779900" y="1733725"/>
              <a:ext cx="1636950" cy="2245975"/>
            </a:xfrm>
            <a:custGeom>
              <a:avLst/>
              <a:gdLst/>
              <a:ahLst/>
              <a:cxnLst/>
              <a:rect l="l" t="t" r="r" b="b"/>
              <a:pathLst>
                <a:path w="65478" h="89839" extrusionOk="0">
                  <a:moveTo>
                    <a:pt x="62073" y="519"/>
                  </a:moveTo>
                  <a:cubicBezTo>
                    <a:pt x="63667" y="519"/>
                    <a:pt x="64960" y="1813"/>
                    <a:pt x="64960" y="3407"/>
                  </a:cubicBezTo>
                  <a:lnTo>
                    <a:pt x="64960" y="86431"/>
                  </a:lnTo>
                  <a:cubicBezTo>
                    <a:pt x="64960" y="88023"/>
                    <a:pt x="63664" y="89320"/>
                    <a:pt x="62071" y="89320"/>
                  </a:cubicBezTo>
                  <a:lnTo>
                    <a:pt x="3407" y="89320"/>
                  </a:lnTo>
                  <a:cubicBezTo>
                    <a:pt x="1814" y="89320"/>
                    <a:pt x="518" y="88023"/>
                    <a:pt x="518" y="86431"/>
                  </a:cubicBezTo>
                  <a:lnTo>
                    <a:pt x="518" y="3407"/>
                  </a:lnTo>
                  <a:cubicBezTo>
                    <a:pt x="518" y="1815"/>
                    <a:pt x="1814" y="519"/>
                    <a:pt x="3407" y="519"/>
                  </a:cubicBezTo>
                  <a:lnTo>
                    <a:pt x="62071" y="519"/>
                  </a:lnTo>
                  <a:cubicBezTo>
                    <a:pt x="62071" y="519"/>
                    <a:pt x="62072" y="519"/>
                    <a:pt x="62073" y="519"/>
                  </a:cubicBezTo>
                  <a:close/>
                  <a:moveTo>
                    <a:pt x="3407" y="0"/>
                  </a:moveTo>
                  <a:cubicBezTo>
                    <a:pt x="1528" y="0"/>
                    <a:pt x="1" y="1528"/>
                    <a:pt x="1" y="3407"/>
                  </a:cubicBezTo>
                  <a:lnTo>
                    <a:pt x="1" y="86431"/>
                  </a:lnTo>
                  <a:cubicBezTo>
                    <a:pt x="1" y="88309"/>
                    <a:pt x="1528" y="89838"/>
                    <a:pt x="3407" y="89838"/>
                  </a:cubicBezTo>
                  <a:lnTo>
                    <a:pt x="62071" y="89838"/>
                  </a:lnTo>
                  <a:cubicBezTo>
                    <a:pt x="63950" y="89838"/>
                    <a:pt x="65477" y="88309"/>
                    <a:pt x="65477" y="86431"/>
                  </a:cubicBezTo>
                  <a:lnTo>
                    <a:pt x="65477" y="3407"/>
                  </a:lnTo>
                  <a:cubicBezTo>
                    <a:pt x="65477" y="1525"/>
                    <a:pt x="63953" y="0"/>
                    <a:pt x="620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579775" y="1823025"/>
              <a:ext cx="38700" cy="38650"/>
            </a:xfrm>
            <a:custGeom>
              <a:avLst/>
              <a:gdLst/>
              <a:ahLst/>
              <a:cxnLst/>
              <a:rect l="l" t="t" r="r" b="b"/>
              <a:pathLst>
                <a:path w="1548" h="1546" extrusionOk="0">
                  <a:moveTo>
                    <a:pt x="0" y="803"/>
                  </a:moveTo>
                  <a:lnTo>
                    <a:pt x="0" y="803"/>
                  </a:lnTo>
                  <a:cubicBezTo>
                    <a:pt x="0" y="501"/>
                    <a:pt x="181" y="230"/>
                    <a:pt x="459" y="115"/>
                  </a:cubicBezTo>
                  <a:cubicBezTo>
                    <a:pt x="737" y="0"/>
                    <a:pt x="1057" y="63"/>
                    <a:pt x="1271" y="277"/>
                  </a:cubicBezTo>
                  <a:cubicBezTo>
                    <a:pt x="1483" y="489"/>
                    <a:pt x="1547" y="809"/>
                    <a:pt x="1432" y="1087"/>
                  </a:cubicBezTo>
                  <a:cubicBezTo>
                    <a:pt x="1317" y="1365"/>
                    <a:pt x="1045" y="1546"/>
                    <a:pt x="745" y="1546"/>
                  </a:cubicBezTo>
                  <a:cubicBezTo>
                    <a:pt x="334" y="1546"/>
                    <a:pt x="0" y="1214"/>
                    <a:pt x="0" y="8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3902182" y="1945972"/>
              <a:ext cx="1392400" cy="1821397"/>
            </a:xfrm>
            <a:custGeom>
              <a:avLst/>
              <a:gdLst/>
              <a:ahLst/>
              <a:cxnLst/>
              <a:rect l="l" t="t" r="r" b="b"/>
              <a:pathLst>
                <a:path w="55696" h="79381" extrusionOk="0">
                  <a:moveTo>
                    <a:pt x="55437" y="260"/>
                  </a:moveTo>
                  <a:lnTo>
                    <a:pt x="55437" y="79122"/>
                  </a:lnTo>
                  <a:lnTo>
                    <a:pt x="259" y="79122"/>
                  </a:lnTo>
                  <a:lnTo>
                    <a:pt x="259" y="260"/>
                  </a:lnTo>
                  <a:close/>
                  <a:moveTo>
                    <a:pt x="129" y="0"/>
                  </a:moveTo>
                  <a:cubicBezTo>
                    <a:pt x="59" y="0"/>
                    <a:pt x="1" y="59"/>
                    <a:pt x="1" y="130"/>
                  </a:cubicBezTo>
                  <a:lnTo>
                    <a:pt x="1" y="79252"/>
                  </a:lnTo>
                  <a:cubicBezTo>
                    <a:pt x="1" y="79322"/>
                    <a:pt x="59" y="79380"/>
                    <a:pt x="129" y="79380"/>
                  </a:cubicBezTo>
                  <a:lnTo>
                    <a:pt x="55567" y="79380"/>
                  </a:lnTo>
                  <a:cubicBezTo>
                    <a:pt x="55637" y="79380"/>
                    <a:pt x="55695" y="79324"/>
                    <a:pt x="55695" y="79252"/>
                  </a:cubicBezTo>
                  <a:lnTo>
                    <a:pt x="55695" y="130"/>
                  </a:lnTo>
                  <a:cubicBezTo>
                    <a:pt x="55695" y="59"/>
                    <a:pt x="55637" y="0"/>
                    <a:pt x="55567"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536425" y="3828600"/>
              <a:ext cx="124775" cy="79200"/>
            </a:xfrm>
            <a:custGeom>
              <a:avLst/>
              <a:gdLst/>
              <a:ahLst/>
              <a:cxnLst/>
              <a:rect l="l" t="t" r="r" b="b"/>
              <a:pathLst>
                <a:path w="4991" h="3168" extrusionOk="0">
                  <a:moveTo>
                    <a:pt x="3389" y="519"/>
                  </a:moveTo>
                  <a:cubicBezTo>
                    <a:pt x="3977" y="519"/>
                    <a:pt x="4455" y="996"/>
                    <a:pt x="4455" y="1583"/>
                  </a:cubicBezTo>
                  <a:cubicBezTo>
                    <a:pt x="4455" y="2172"/>
                    <a:pt x="3977" y="2649"/>
                    <a:pt x="3389" y="2649"/>
                  </a:cubicBezTo>
                  <a:lnTo>
                    <a:pt x="1567" y="2649"/>
                  </a:lnTo>
                  <a:cubicBezTo>
                    <a:pt x="978" y="2649"/>
                    <a:pt x="501" y="2172"/>
                    <a:pt x="501" y="1583"/>
                  </a:cubicBezTo>
                  <a:cubicBezTo>
                    <a:pt x="501" y="996"/>
                    <a:pt x="978" y="519"/>
                    <a:pt x="1567" y="519"/>
                  </a:cubicBezTo>
                  <a:close/>
                  <a:moveTo>
                    <a:pt x="3406" y="0"/>
                  </a:moveTo>
                  <a:cubicBezTo>
                    <a:pt x="3400" y="0"/>
                    <a:pt x="3395" y="0"/>
                    <a:pt x="3389" y="0"/>
                  </a:cubicBezTo>
                  <a:lnTo>
                    <a:pt x="1567" y="0"/>
                  </a:lnTo>
                  <a:cubicBezTo>
                    <a:pt x="700" y="11"/>
                    <a:pt x="0" y="716"/>
                    <a:pt x="0" y="1585"/>
                  </a:cubicBezTo>
                  <a:cubicBezTo>
                    <a:pt x="0" y="2452"/>
                    <a:pt x="700" y="3159"/>
                    <a:pt x="1567" y="3168"/>
                  </a:cubicBezTo>
                  <a:lnTo>
                    <a:pt x="3389" y="3168"/>
                  </a:lnTo>
                  <a:cubicBezTo>
                    <a:pt x="3396" y="3168"/>
                    <a:pt x="3402" y="3168"/>
                    <a:pt x="3408" y="3168"/>
                  </a:cubicBezTo>
                  <a:cubicBezTo>
                    <a:pt x="4280" y="3168"/>
                    <a:pt x="4990" y="2459"/>
                    <a:pt x="4990" y="1585"/>
                  </a:cubicBezTo>
                  <a:cubicBezTo>
                    <a:pt x="4990" y="708"/>
                    <a:pt x="4279" y="0"/>
                    <a:pt x="3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36" name="Google Shape;2136;p65"/>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1" name="Rectangle 10"/>
          <p:cNvSpPr/>
          <p:nvPr/>
        </p:nvSpPr>
        <p:spPr>
          <a:xfrm>
            <a:off x="152400" y="1352550"/>
            <a:ext cx="4724400" cy="523220"/>
          </a:xfrm>
          <a:prstGeom prst="rect">
            <a:avLst/>
          </a:prstGeom>
        </p:spPr>
        <p:txBody>
          <a:bodyPr wrap="square">
            <a:spAutoFit/>
          </a:bodyPr>
          <a:lstStyle/>
          <a:p>
            <a:r>
              <a:rPr lang="en-US" dirty="0" smtClean="0">
                <a:solidFill>
                  <a:schemeClr val="bg1"/>
                </a:solidFill>
                <a:latin typeface="Montserrat" charset="0"/>
              </a:rPr>
              <a:t>Socket.IO se </a:t>
            </a:r>
            <a:r>
              <a:rPr lang="en-US" dirty="0" err="1" smtClean="0">
                <a:solidFill>
                  <a:schemeClr val="bg1"/>
                </a:solidFill>
                <a:latin typeface="Montserrat" charset="0"/>
              </a:rPr>
              <a:t>široko</a:t>
            </a:r>
            <a:r>
              <a:rPr lang="en-US" dirty="0" smtClean="0">
                <a:solidFill>
                  <a:schemeClr val="bg1"/>
                </a:solidFill>
                <a:latin typeface="Montserrat" charset="0"/>
              </a:rPr>
              <a:t> </a:t>
            </a:r>
            <a:r>
              <a:rPr lang="en-US" dirty="0" err="1" smtClean="0">
                <a:solidFill>
                  <a:schemeClr val="bg1"/>
                </a:solidFill>
                <a:latin typeface="Montserrat" charset="0"/>
              </a:rPr>
              <a:t>koristi</a:t>
            </a:r>
            <a:r>
              <a:rPr lang="en-US" dirty="0" smtClean="0">
                <a:solidFill>
                  <a:schemeClr val="bg1"/>
                </a:solidFill>
                <a:latin typeface="Montserrat" charset="0"/>
              </a:rPr>
              <a:t> u real-time </a:t>
            </a:r>
            <a:r>
              <a:rPr lang="en-US" dirty="0" err="1" smtClean="0">
                <a:solidFill>
                  <a:schemeClr val="bg1"/>
                </a:solidFill>
                <a:latin typeface="Montserrat" charset="0"/>
              </a:rPr>
              <a:t>aplikacijama</a:t>
            </a:r>
            <a:r>
              <a:rPr lang="en-US" dirty="0" smtClean="0">
                <a:solidFill>
                  <a:schemeClr val="bg1"/>
                </a:solidFill>
                <a:latin typeface="Montserrat" charset="0"/>
              </a:rPr>
              <a:t> </a:t>
            </a:r>
            <a:r>
              <a:rPr lang="en-US" dirty="0" err="1" smtClean="0">
                <a:solidFill>
                  <a:schemeClr val="bg1"/>
                </a:solidFill>
                <a:latin typeface="Montserrat" charset="0"/>
              </a:rPr>
              <a:t>kao</a:t>
            </a:r>
            <a:r>
              <a:rPr lang="en-US" dirty="0" smtClean="0">
                <a:solidFill>
                  <a:schemeClr val="bg1"/>
                </a:solidFill>
                <a:latin typeface="Montserrat" charset="0"/>
              </a:rPr>
              <a:t> </a:t>
            </a:r>
            <a:r>
              <a:rPr lang="en-US" dirty="0" err="1" smtClean="0">
                <a:solidFill>
                  <a:schemeClr val="bg1"/>
                </a:solidFill>
                <a:latin typeface="Montserrat" charset="0"/>
              </a:rPr>
              <a:t>što</a:t>
            </a:r>
            <a:r>
              <a:rPr lang="en-US" dirty="0" smtClean="0">
                <a:solidFill>
                  <a:schemeClr val="bg1"/>
                </a:solidFill>
                <a:latin typeface="Montserrat" charset="0"/>
              </a:rPr>
              <a:t> </a:t>
            </a:r>
            <a:r>
              <a:rPr lang="en-US" dirty="0" err="1" smtClean="0">
                <a:solidFill>
                  <a:schemeClr val="bg1"/>
                </a:solidFill>
                <a:latin typeface="Montserrat" charset="0"/>
              </a:rPr>
              <a:t>su</a:t>
            </a:r>
            <a:r>
              <a:rPr lang="en-US" dirty="0" smtClean="0">
                <a:solidFill>
                  <a:schemeClr val="bg1"/>
                </a:solidFill>
                <a:latin typeface="Montserrat" charset="0"/>
              </a:rPr>
              <a:t>:</a:t>
            </a:r>
          </a:p>
        </p:txBody>
      </p:sp>
      <p:sp>
        <p:nvSpPr>
          <p:cNvPr id="45058" name="AutoShape 2" descr="What is WebSocket: Protocols, Benefits &amp; Examples | Ramo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0" name="AutoShape 4" descr="What is WebSocket: Protocols, Benefits &amp; Examples | Ramo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2" name="AutoShape 6" descr="What is WebSocket: Protocols, Benefits &amp; Examples | Ramo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45064" name="AutoShape 8" descr="What is WebSocket: Protocols, Benefits &amp; Examples | Ramotion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5066" name="Picture 10"/>
          <p:cNvPicPr>
            <a:picLocks noChangeAspect="1" noChangeArrowheads="1"/>
          </p:cNvPicPr>
          <p:nvPr/>
        </p:nvPicPr>
        <p:blipFill>
          <a:blip r:embed="rId3"/>
          <a:srcRect/>
          <a:stretch>
            <a:fillRect/>
          </a:stretch>
        </p:blipFill>
        <p:spPr bwMode="auto">
          <a:xfrm>
            <a:off x="5029200" y="1352550"/>
            <a:ext cx="1981199" cy="2590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prstGeom prst="rect">
            <a:avLst/>
          </a:prstGeom>
        </p:spPr>
        <p:txBody>
          <a:bodyPr spcFirstLastPara="1" wrap="square" lIns="91425" tIns="91425" rIns="91425" bIns="91425" anchor="t" anchorCtr="0">
            <a:noAutofit/>
          </a:bodyPr>
          <a:lstStyle/>
          <a:p>
            <a:r>
              <a:rPr lang="en-US" dirty="0" err="1" smtClean="0"/>
              <a:t>Instalacija</a:t>
            </a:r>
            <a:r>
              <a:rPr lang="en-US" dirty="0" smtClean="0"/>
              <a:t> </a:t>
            </a:r>
            <a:r>
              <a:rPr lang="en-US" dirty="0" err="1" smtClean="0"/>
              <a:t>biblioteka</a:t>
            </a:r>
            <a:endParaRPr lang="en-US" dirty="0"/>
          </a:p>
        </p:txBody>
      </p:sp>
      <p:sp>
        <p:nvSpPr>
          <p:cNvPr id="6" name="Text Placeholder 5"/>
          <p:cNvSpPr>
            <a:spLocks noGrp="1"/>
          </p:cNvSpPr>
          <p:nvPr>
            <p:ph type="body" idx="1"/>
          </p:nvPr>
        </p:nvSpPr>
        <p:spPr>
          <a:xfrm>
            <a:off x="762000" y="1352550"/>
            <a:ext cx="7172100" cy="3039900"/>
          </a:xfrm>
        </p:spPr>
        <p:txBody>
          <a:bodyPr/>
          <a:lstStyle/>
          <a:p>
            <a:r>
              <a:rPr lang="en-US" sz="1600" dirty="0" err="1" smtClean="0"/>
              <a:t>Da</a:t>
            </a:r>
            <a:r>
              <a:rPr lang="en-US" sz="1600" dirty="0" smtClean="0"/>
              <a:t> </a:t>
            </a:r>
            <a:r>
              <a:rPr lang="en-US" sz="1600" dirty="0" err="1" smtClean="0"/>
              <a:t>bismo</a:t>
            </a:r>
            <a:r>
              <a:rPr lang="en-US" sz="1600" dirty="0" smtClean="0"/>
              <a:t> </a:t>
            </a:r>
            <a:r>
              <a:rPr lang="en-US" sz="1600" dirty="0" err="1" smtClean="0"/>
              <a:t>počeli</a:t>
            </a:r>
            <a:r>
              <a:rPr lang="en-US" sz="1600" dirty="0" smtClean="0"/>
              <a:t> </a:t>
            </a:r>
            <a:r>
              <a:rPr lang="en-US" sz="1600" dirty="0" err="1" smtClean="0"/>
              <a:t>da</a:t>
            </a:r>
            <a:r>
              <a:rPr lang="en-US" sz="1600" dirty="0" smtClean="0"/>
              <a:t> </a:t>
            </a:r>
            <a:r>
              <a:rPr lang="en-US" sz="1600" dirty="0" err="1" smtClean="0"/>
              <a:t>koristimo</a:t>
            </a:r>
            <a:r>
              <a:rPr lang="en-US" sz="1600" dirty="0" smtClean="0"/>
              <a:t> Socket.IO, </a:t>
            </a:r>
            <a:r>
              <a:rPr lang="en-US" sz="1600" dirty="0" err="1" smtClean="0"/>
              <a:t>prvo</a:t>
            </a:r>
            <a:r>
              <a:rPr lang="en-US" sz="1600" dirty="0" smtClean="0"/>
              <a:t> </a:t>
            </a:r>
            <a:r>
              <a:rPr lang="en-US" sz="1600" dirty="0" err="1" smtClean="0"/>
              <a:t>moramo</a:t>
            </a:r>
            <a:r>
              <a:rPr lang="en-US" sz="1600" dirty="0" smtClean="0"/>
              <a:t> </a:t>
            </a:r>
            <a:r>
              <a:rPr lang="en-US" sz="1600" dirty="0" err="1" smtClean="0"/>
              <a:t>instalirati</a:t>
            </a:r>
            <a:r>
              <a:rPr lang="en-US" sz="1600" dirty="0" smtClean="0"/>
              <a:t> </a:t>
            </a:r>
            <a:r>
              <a:rPr lang="en-US" sz="1600" dirty="0" err="1" smtClean="0"/>
              <a:t>potrebne</a:t>
            </a:r>
            <a:r>
              <a:rPr lang="en-US" sz="1600" dirty="0" smtClean="0"/>
              <a:t> </a:t>
            </a:r>
            <a:r>
              <a:rPr lang="en-US" sz="1600" dirty="0" err="1" smtClean="0"/>
              <a:t>pakete</a:t>
            </a:r>
            <a:r>
              <a:rPr lang="en-US" sz="1600" dirty="0" smtClean="0"/>
              <a:t>. </a:t>
            </a:r>
            <a:r>
              <a:rPr lang="en-US" sz="1600" dirty="0" err="1" smtClean="0"/>
              <a:t>Ovo</a:t>
            </a:r>
            <a:r>
              <a:rPr lang="en-US" sz="1600" dirty="0" smtClean="0"/>
              <a:t> </a:t>
            </a:r>
            <a:r>
              <a:rPr lang="en-US" sz="1600" dirty="0" err="1" smtClean="0"/>
              <a:t>radimo</a:t>
            </a:r>
            <a:r>
              <a:rPr lang="en-US" sz="1600" dirty="0" smtClean="0"/>
              <a:t> u </a:t>
            </a:r>
            <a:r>
              <a:rPr lang="en-US" sz="1600" dirty="0" err="1" smtClean="0"/>
              <a:t>terminalu</a:t>
            </a:r>
            <a:r>
              <a:rPr lang="en-US" sz="1600" dirty="0" smtClean="0"/>
              <a:t>, u </a:t>
            </a:r>
            <a:r>
              <a:rPr lang="en-US" sz="1600" dirty="0" err="1" smtClean="0"/>
              <a:t>odgovarajućem</a:t>
            </a:r>
            <a:r>
              <a:rPr lang="en-US" sz="1600" dirty="0" smtClean="0"/>
              <a:t> </a:t>
            </a:r>
            <a:r>
              <a:rPr lang="en-US" sz="1600" dirty="0" err="1" smtClean="0"/>
              <a:t>folderu</a:t>
            </a:r>
            <a:r>
              <a:rPr lang="en-US" sz="1600" dirty="0" smtClean="0"/>
              <a:t> </a:t>
            </a:r>
            <a:r>
              <a:rPr lang="en-US" sz="1600" dirty="0" err="1" smtClean="0"/>
              <a:t>projekta</a:t>
            </a:r>
            <a:r>
              <a:rPr lang="en-US" sz="1600" dirty="0" smtClean="0"/>
              <a:t>.</a:t>
            </a:r>
          </a:p>
          <a:p>
            <a:r>
              <a:rPr lang="en-US" sz="1600" dirty="0" smtClean="0"/>
              <a:t>Server </a:t>
            </a:r>
            <a:r>
              <a:rPr lang="en-US" sz="1600" dirty="0" err="1" smtClean="0"/>
              <a:t>strana</a:t>
            </a:r>
            <a:r>
              <a:rPr lang="en-US" sz="1600" dirty="0" smtClean="0"/>
              <a:t> (Node.js/Express </a:t>
            </a:r>
            <a:r>
              <a:rPr lang="en-US" sz="1600" dirty="0" err="1" smtClean="0"/>
              <a:t>projekat</a:t>
            </a:r>
            <a:r>
              <a:rPr lang="en-US" sz="1600" dirty="0" smtClean="0"/>
              <a:t>):</a:t>
            </a:r>
          </a:p>
          <a:p>
            <a:endParaRPr lang="en-US" sz="1600" dirty="0" smtClean="0"/>
          </a:p>
          <a:p>
            <a:pPr>
              <a:buNone/>
            </a:pPr>
            <a:endParaRPr lang="en-US" sz="1600" dirty="0" smtClean="0"/>
          </a:p>
          <a:p>
            <a:r>
              <a:rPr lang="en-US" sz="1600" dirty="0" err="1" smtClean="0"/>
              <a:t>Opcionalno</a:t>
            </a:r>
            <a:r>
              <a:rPr lang="en-US" sz="1600" dirty="0" smtClean="0"/>
              <a:t> </a:t>
            </a:r>
            <a:r>
              <a:rPr lang="en-US" sz="1600" dirty="0" err="1" smtClean="0"/>
              <a:t>za</a:t>
            </a:r>
            <a:r>
              <a:rPr lang="en-US" sz="1600" dirty="0" smtClean="0"/>
              <a:t> </a:t>
            </a:r>
            <a:r>
              <a:rPr lang="en-US" sz="1600" dirty="0" err="1" smtClean="0"/>
              <a:t>debagovanje</a:t>
            </a:r>
            <a:r>
              <a:rPr lang="en-US" sz="1600" dirty="0" smtClean="0"/>
              <a:t>:</a:t>
            </a:r>
            <a:endParaRPr lang="en-US" sz="1600" dirty="0" smtClean="0"/>
          </a:p>
          <a:p>
            <a:endParaRPr lang="en-US" sz="1600" dirty="0" smtClean="0"/>
          </a:p>
          <a:p>
            <a:endParaRPr lang="en-US" sz="1600" dirty="0" smtClean="0"/>
          </a:p>
          <a:p>
            <a:endParaRPr lang="en-US" sz="1600" dirty="0" smtClean="0"/>
          </a:p>
          <a:p>
            <a:r>
              <a:rPr lang="en-US" sz="1600" dirty="0" err="1" smtClean="0"/>
              <a:t>Klijentska</a:t>
            </a:r>
            <a:r>
              <a:rPr lang="en-US" sz="1600" dirty="0" smtClean="0"/>
              <a:t> </a:t>
            </a:r>
            <a:r>
              <a:rPr lang="en-US" sz="1600" dirty="0" err="1" smtClean="0"/>
              <a:t>strana</a:t>
            </a:r>
            <a:r>
              <a:rPr lang="en-US" sz="1600" dirty="0" smtClean="0"/>
              <a:t> (Angular </a:t>
            </a:r>
            <a:r>
              <a:rPr lang="en-US" sz="1600" dirty="0" err="1" smtClean="0"/>
              <a:t>projekat</a:t>
            </a:r>
            <a:r>
              <a:rPr lang="en-US" sz="1600" dirty="0" smtClean="0"/>
              <a:t>):</a:t>
            </a:r>
          </a:p>
          <a:p>
            <a:endParaRPr lang="en-US" sz="1600" dirty="0" smtClean="0"/>
          </a:p>
        </p:txBody>
      </p:sp>
      <p:cxnSp>
        <p:nvCxnSpPr>
          <p:cNvPr id="172" name="Google Shape;172;p39"/>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2338" name="Picture 2"/>
          <p:cNvPicPr>
            <a:picLocks noChangeAspect="1" noChangeArrowheads="1"/>
          </p:cNvPicPr>
          <p:nvPr/>
        </p:nvPicPr>
        <p:blipFill>
          <a:blip r:embed="rId3">
            <a:lum contrast="20000"/>
          </a:blip>
          <a:srcRect/>
          <a:stretch>
            <a:fillRect/>
          </a:stretch>
        </p:blipFill>
        <p:spPr bwMode="auto">
          <a:xfrm>
            <a:off x="1447800" y="2495550"/>
            <a:ext cx="2019300" cy="304800"/>
          </a:xfrm>
          <a:prstGeom prst="rect">
            <a:avLst/>
          </a:prstGeom>
          <a:noFill/>
          <a:ln w="9525">
            <a:noFill/>
            <a:miter lim="800000"/>
            <a:headEnd/>
            <a:tailEnd/>
          </a:ln>
        </p:spPr>
      </p:pic>
      <p:pic>
        <p:nvPicPr>
          <p:cNvPr id="142339" name="Picture 3"/>
          <p:cNvPicPr>
            <a:picLocks noChangeAspect="1" noChangeArrowheads="1"/>
          </p:cNvPicPr>
          <p:nvPr/>
        </p:nvPicPr>
        <p:blipFill>
          <a:blip r:embed="rId4">
            <a:lum contrast="20000"/>
          </a:blip>
          <a:srcRect/>
          <a:stretch>
            <a:fillRect/>
          </a:stretch>
        </p:blipFill>
        <p:spPr bwMode="auto">
          <a:xfrm>
            <a:off x="1371600" y="3409950"/>
            <a:ext cx="2847975" cy="371475"/>
          </a:xfrm>
          <a:prstGeom prst="rect">
            <a:avLst/>
          </a:prstGeom>
          <a:noFill/>
          <a:ln w="9525">
            <a:noFill/>
            <a:miter lim="800000"/>
            <a:headEnd/>
            <a:tailEnd/>
          </a:ln>
        </p:spPr>
      </p:pic>
      <p:pic>
        <p:nvPicPr>
          <p:cNvPr id="142340" name="Picture 4"/>
          <p:cNvPicPr>
            <a:picLocks noChangeAspect="1" noChangeArrowheads="1"/>
          </p:cNvPicPr>
          <p:nvPr/>
        </p:nvPicPr>
        <p:blipFill>
          <a:blip r:embed="rId5">
            <a:lum contrast="30000"/>
          </a:blip>
          <a:srcRect/>
          <a:stretch>
            <a:fillRect/>
          </a:stretch>
        </p:blipFill>
        <p:spPr bwMode="auto">
          <a:xfrm>
            <a:off x="1371600" y="4400550"/>
            <a:ext cx="2600325" cy="314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5919500" cy="941400"/>
          </a:xfrm>
          <a:prstGeom prst="rect">
            <a:avLst/>
          </a:prstGeom>
        </p:spPr>
        <p:txBody>
          <a:bodyPr spcFirstLastPara="1" wrap="square" lIns="91425" tIns="91425" rIns="91425" bIns="91425" anchor="t" anchorCtr="0">
            <a:noAutofit/>
          </a:bodyPr>
          <a:lstStyle/>
          <a:p>
            <a:r>
              <a:rPr lang="en-US" dirty="0" smtClean="0"/>
              <a:t>POKRETANJE SOCKET.IO SERVERA</a:t>
            </a:r>
            <a:endParaRPr lang="en-US" dirty="0"/>
          </a:p>
        </p:txBody>
      </p:sp>
      <p:sp>
        <p:nvSpPr>
          <p:cNvPr id="2191" name="Google Shape;2191;p70"/>
          <p:cNvSpPr txBox="1">
            <a:spLocks noGrp="1"/>
          </p:cNvSpPr>
          <p:nvPr>
            <p:ph type="body" idx="1"/>
          </p:nvPr>
        </p:nvSpPr>
        <p:spPr>
          <a:xfrm>
            <a:off x="0" y="819150"/>
            <a:ext cx="7772400" cy="2760900"/>
          </a:xfrm>
          <a:prstGeom prst="rect">
            <a:avLst/>
          </a:prstGeom>
        </p:spPr>
        <p:txBody>
          <a:bodyPr spcFirstLastPara="1" wrap="square" lIns="91425" tIns="91425" rIns="91425" bIns="91425" anchor="t" anchorCtr="0">
            <a:noAutofit/>
          </a:bodyPr>
          <a:lstStyle/>
          <a:p>
            <a:pPr>
              <a:buClr>
                <a:srgbClr val="FFC000"/>
              </a:buClr>
            </a:pPr>
            <a:r>
              <a:rPr lang="vi-VN" dirty="0" smtClean="0"/>
              <a:t>Socket.IO </a:t>
            </a:r>
            <a:r>
              <a:rPr lang="en-US" dirty="0" smtClean="0"/>
              <a:t>se </a:t>
            </a:r>
            <a:r>
              <a:rPr lang="vi-VN" dirty="0" smtClean="0"/>
              <a:t>vezuje </a:t>
            </a:r>
            <a:r>
              <a:rPr lang="vi-VN" dirty="0" smtClean="0"/>
              <a:t>za port na kojem server radi, odnosno definiše se na kom portu će socket slušati konekcije</a:t>
            </a:r>
            <a:r>
              <a:rPr lang="vi-VN" dirty="0" smtClean="0"/>
              <a:t>.</a:t>
            </a:r>
            <a:endParaRPr lang="en-US" dirty="0" smtClean="0"/>
          </a:p>
          <a:p>
            <a:endParaRPr lang="vi-VN" dirty="0" smtClean="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143362" name="Picture 2"/>
          <p:cNvPicPr>
            <a:picLocks noChangeAspect="1" noChangeArrowheads="1"/>
          </p:cNvPicPr>
          <p:nvPr/>
        </p:nvPicPr>
        <p:blipFill>
          <a:blip r:embed="rId3">
            <a:lum contrast="10000"/>
          </a:blip>
          <a:srcRect/>
          <a:stretch>
            <a:fillRect/>
          </a:stretch>
        </p:blipFill>
        <p:spPr bwMode="auto">
          <a:xfrm>
            <a:off x="4876800" y="2266950"/>
            <a:ext cx="4114800" cy="2766848"/>
          </a:xfrm>
          <a:prstGeom prst="rect">
            <a:avLst/>
          </a:prstGeom>
          <a:noFill/>
          <a:ln w="9525">
            <a:noFill/>
            <a:miter lim="800000"/>
            <a:headEnd/>
            <a:tailEnd/>
          </a:ln>
        </p:spPr>
      </p:pic>
      <p:sp>
        <p:nvSpPr>
          <p:cNvPr id="7" name="Google Shape;2191;p70"/>
          <p:cNvSpPr txBox="1">
            <a:spLocks/>
          </p:cNvSpPr>
          <p:nvPr/>
        </p:nvSpPr>
        <p:spPr>
          <a:xfrm>
            <a:off x="0" y="1276350"/>
            <a:ext cx="4876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endParaRPr lang="vi-VN" sz="1200" dirty="0" smtClean="0">
              <a:solidFill>
                <a:schemeClr val="lt1"/>
              </a:solidFill>
              <a:latin typeface="Montserrat"/>
              <a:ea typeface="Montserrat"/>
              <a:cs typeface="Montserrat"/>
              <a:sym typeface="Montserrat"/>
            </a:endParaRP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Kreira se običan HTTP server pomoću http.createServer(). </a:t>
            </a: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Socket.IO se inicijalizuje kao nova instanca klase Server i vezuje direktno za taj HTTP server. </a:t>
            </a: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U CORS podešavanjima navedeni su dozvoljeni origini: Angular aplikacija i admin panel. </a:t>
            </a: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credentials: true omogućava slanje kolačića i autentifikacionih headera ako bude potrebno. </a:t>
            </a: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pingInterval: 10000 i pingTimeout: 5000 definišu koliko često Socket.IO proverava da li je veza živa i koliko dugo čeka odgovor pre nego što proglasi konekciju prekinutom. </a:t>
            </a: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instrument(io, { auth: false }) odmah aktivira admin panel za nadzor i debagovanje (dostupan na </a:t>
            </a:r>
            <a:r>
              <a:rPr lang="vi-VN" sz="1200" dirty="0" smtClean="0">
                <a:solidFill>
                  <a:schemeClr val="lt1"/>
                </a:solidFill>
                <a:latin typeface="Montserrat"/>
                <a:ea typeface="Montserrat"/>
                <a:cs typeface="Montserrat"/>
                <a:sym typeface="Montserrat"/>
                <a:hlinkClick r:id="rId4"/>
              </a:rPr>
              <a:t>http://localhost:8080/admin</a:t>
            </a:r>
            <a:r>
              <a:rPr lang="vi-VN" sz="1200" dirty="0" smtClean="0">
                <a:solidFill>
                  <a:schemeClr val="lt1"/>
                </a:solidFill>
                <a:latin typeface="Montserrat"/>
                <a:ea typeface="Montserrat"/>
                <a:cs typeface="Montserrat"/>
                <a:sym typeface="Montserrat"/>
              </a:rPr>
              <a:t>)</a:t>
            </a:r>
            <a:r>
              <a:rPr lang="sr-Latn-RS" sz="1200" smtClean="0">
                <a:solidFill>
                  <a:schemeClr val="lt1"/>
                </a:solidFill>
                <a:latin typeface="Montserrat"/>
                <a:ea typeface="Montserrat"/>
                <a:cs typeface="Montserrat"/>
                <a:sym typeface="Montserrat"/>
              </a:rPr>
              <a:t>, više na nekom od narednih slajdova</a:t>
            </a:r>
            <a:r>
              <a:rPr lang="vi-VN" sz="1200" smtClean="0">
                <a:solidFill>
                  <a:schemeClr val="lt1"/>
                </a:solidFill>
                <a:latin typeface="Montserrat"/>
                <a:ea typeface="Montserrat"/>
                <a:cs typeface="Montserrat"/>
                <a:sym typeface="Montserrat"/>
              </a:rPr>
              <a:t>. </a:t>
            </a:r>
            <a:endParaRPr lang="vi-VN" sz="1200" dirty="0" smtClean="0">
              <a:solidFill>
                <a:schemeClr val="lt1"/>
              </a:solidFill>
              <a:latin typeface="Montserrat"/>
              <a:ea typeface="Montserrat"/>
              <a:cs typeface="Montserrat"/>
              <a:sym typeface="Montserrat"/>
            </a:endParaRPr>
          </a:p>
          <a:p>
            <a:pPr marL="457200" lvl="0" indent="-317500">
              <a:buClr>
                <a:srgbClr val="FFC000"/>
              </a:buClr>
              <a:buSzPts val="1400"/>
              <a:buFont typeface="Montserrat"/>
              <a:buChar char="●"/>
            </a:pPr>
            <a:r>
              <a:rPr lang="vi-VN" sz="1200" dirty="0" smtClean="0">
                <a:solidFill>
                  <a:schemeClr val="lt1"/>
                </a:solidFill>
                <a:latin typeface="Montserrat"/>
                <a:ea typeface="Montserrat"/>
                <a:cs typeface="Montserrat"/>
                <a:sym typeface="Montserrat"/>
              </a:rPr>
              <a:t>Server sluša na portu 8080 – na ovom portu Socket.IO čeka dolazne konekcije od klijenata. </a:t>
            </a:r>
            <a:endParaRPr lang="vi-VN" sz="1200" dirty="0" smtClean="0">
              <a:solidFill>
                <a:schemeClr val="lt1"/>
              </a:solidFill>
              <a:latin typeface="Montserrat"/>
              <a:ea typeface="Montserrat"/>
              <a:cs typeface="Montserrat"/>
              <a:sym typeface="Montserrat"/>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POVEZIVANJE KLIJENTA I CONNECTION EVENT</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12763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Na klijentu se importuje io iz biblioteke socket.io-client i poziva se sa adresom servera.</a:t>
            </a:r>
          </a:p>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Na taj način se dobija individualni socket za tog klijenta.</a:t>
            </a:r>
          </a:p>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Funkcija io.on('connection') se poziva svaki put kada se novi klijent poveže na server. U tom trenutku se za tog klijenta kreira poseban socket objekat. Svaki socket automatski dobija svoj jedinstveni identifikator socket.id.</a:t>
            </a:r>
          </a:p>
          <a:p>
            <a:pPr marL="457200" lvl="0" indent="-317500">
              <a:buClr>
                <a:srgbClr val="FFC000"/>
              </a:buClr>
              <a:buSzPts val="1400"/>
              <a:buFont typeface="Montserrat"/>
              <a:buChar char="●"/>
            </a:pPr>
            <a:r>
              <a:rPr lang="vi-VN" dirty="0" smtClean="0">
                <a:solidFill>
                  <a:schemeClr val="lt1"/>
                </a:solidFill>
                <a:latin typeface="Montserrat" charset="0"/>
                <a:ea typeface="Montserrat"/>
                <a:cs typeface="Montserrat"/>
                <a:sym typeface="Montserrat"/>
              </a:rPr>
              <a:t>Metoda socket.on se koristi za definisanje eventa na koji klijent ili server reaguje. Na klijentu se, na primer, može slušati connect event, koji se aktivira kada se socket uspešno poveže</a:t>
            </a:r>
            <a:r>
              <a:rPr lang="vi-VN" dirty="0" smtClean="0">
                <a:solidFill>
                  <a:schemeClr val="lt1"/>
                </a:solidFill>
                <a:latin typeface="Montserrat" charset="0"/>
                <a:ea typeface="Montserrat"/>
                <a:cs typeface="Montserrat"/>
                <a:sym typeface="Montserrat"/>
              </a:rPr>
              <a:t>.</a:t>
            </a: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Klijentsa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strana</a:t>
            </a:r>
            <a:r>
              <a:rPr lang="en-US" dirty="0" smtClean="0">
                <a:solidFill>
                  <a:schemeClr val="lt1"/>
                </a:solidFill>
                <a:latin typeface="Montserrat" charset="0"/>
                <a:ea typeface="Montserrat"/>
                <a:cs typeface="Montserrat"/>
                <a:sym typeface="Montserrat"/>
              </a:rPr>
              <a:t>:</a:t>
            </a: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sym typeface="Montserrat"/>
            </a:endParaRPr>
          </a:p>
          <a:p>
            <a:pPr marL="457200" lvl="0" indent="-317500">
              <a:buClr>
                <a:srgbClr val="FFC000"/>
              </a:buClr>
              <a:buSzPts val="1400"/>
              <a:buFont typeface="Montserrat"/>
              <a:buChar char="●"/>
            </a:pPr>
            <a:r>
              <a:rPr lang="en-US" dirty="0" err="1" smtClean="0">
                <a:solidFill>
                  <a:schemeClr val="bg1"/>
                </a:solidFill>
                <a:latin typeface="Montserrat" charset="0"/>
              </a:rPr>
              <a:t>Serverska</a:t>
            </a:r>
            <a:r>
              <a:rPr lang="en-US" dirty="0" smtClean="0">
                <a:solidFill>
                  <a:schemeClr val="bg1"/>
                </a:solidFill>
                <a:latin typeface="Montserrat" charset="0"/>
              </a:rPr>
              <a:t> </a:t>
            </a:r>
            <a:r>
              <a:rPr lang="en-US" dirty="0" err="1" smtClean="0">
                <a:solidFill>
                  <a:schemeClr val="bg1"/>
                </a:solidFill>
                <a:latin typeface="Montserrat" charset="0"/>
              </a:rPr>
              <a:t>strana</a:t>
            </a:r>
            <a:r>
              <a:rPr lang="en-US" dirty="0" smtClean="0">
                <a:solidFill>
                  <a:schemeClr val="bg1"/>
                </a:solidFill>
                <a:latin typeface="Montserrat" charset="0"/>
              </a:rPr>
              <a:t>:</a:t>
            </a:r>
            <a:endParaRPr lang="en-US" dirty="0" smtClean="0">
              <a:solidFill>
                <a:schemeClr val="bg1"/>
              </a:solidFill>
              <a:latin typeface="Montserrat" charset="0"/>
            </a:endParaRPr>
          </a:p>
          <a:p>
            <a:pPr marL="457200" lvl="0" indent="-317500">
              <a:buClr>
                <a:srgbClr val="FFC000"/>
              </a:buClr>
              <a:buSzPts val="1400"/>
              <a:buFont typeface="Montserrat"/>
              <a:buChar char="●"/>
            </a:pPr>
            <a:endParaRPr lang="vi-VN" dirty="0" smtClean="0">
              <a:solidFill>
                <a:schemeClr val="lt1"/>
              </a:solidFill>
              <a:latin typeface="Montserrat" charset="0"/>
              <a:ea typeface="Montserrat"/>
              <a:cs typeface="Montserrat"/>
              <a:sym typeface="Montserrat"/>
            </a:endParaRPr>
          </a:p>
        </p:txBody>
      </p:sp>
      <p:pic>
        <p:nvPicPr>
          <p:cNvPr id="146434" name="Picture 2"/>
          <p:cNvPicPr>
            <a:picLocks noChangeAspect="1" noChangeArrowheads="1"/>
          </p:cNvPicPr>
          <p:nvPr/>
        </p:nvPicPr>
        <p:blipFill>
          <a:blip r:embed="rId3">
            <a:lum contrast="10000"/>
          </a:blip>
          <a:srcRect/>
          <a:stretch>
            <a:fillRect/>
          </a:stretch>
        </p:blipFill>
        <p:spPr bwMode="auto">
          <a:xfrm>
            <a:off x="533400" y="3562350"/>
            <a:ext cx="5943600" cy="619833"/>
          </a:xfrm>
          <a:prstGeom prst="rect">
            <a:avLst/>
          </a:prstGeom>
          <a:noFill/>
          <a:ln w="9525">
            <a:noFill/>
            <a:miter lim="800000"/>
            <a:headEnd/>
            <a:tailEnd/>
          </a:ln>
        </p:spPr>
      </p:pic>
      <p:pic>
        <p:nvPicPr>
          <p:cNvPr id="146435" name="Picture 3"/>
          <p:cNvPicPr>
            <a:picLocks noChangeAspect="1" noChangeArrowheads="1"/>
          </p:cNvPicPr>
          <p:nvPr/>
        </p:nvPicPr>
        <p:blipFill>
          <a:blip r:embed="rId4"/>
          <a:srcRect/>
          <a:stretch>
            <a:fillRect/>
          </a:stretch>
        </p:blipFill>
        <p:spPr bwMode="auto">
          <a:xfrm>
            <a:off x="2209800" y="4248150"/>
            <a:ext cx="4956538" cy="742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69"/>
        <p:cNvGrpSpPr/>
        <p:nvPr/>
      </p:nvGrpSpPr>
      <p:grpSpPr>
        <a:xfrm>
          <a:off x="0" y="0"/>
          <a:ext cx="0" cy="0"/>
          <a:chOff x="0" y="0"/>
          <a:chExt cx="0" cy="0"/>
        </a:xfrm>
      </p:grpSpPr>
      <p:sp>
        <p:nvSpPr>
          <p:cNvPr id="2072" name="Google Shape;2072;p61"/>
          <p:cNvSpPr txBox="1">
            <a:spLocks noGrp="1"/>
          </p:cNvSpPr>
          <p:nvPr>
            <p:ph type="title"/>
          </p:nvPr>
        </p:nvSpPr>
        <p:spPr>
          <a:xfrm>
            <a:off x="3505200" y="17335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r-Latn-RS" dirty="0" smtClean="0"/>
              <a:t>CONNECTION</a:t>
            </a:r>
            <a:endParaRPr dirty="0"/>
          </a:p>
        </p:txBody>
      </p:sp>
      <p:sp>
        <p:nvSpPr>
          <p:cNvPr id="2073" name="Google Shape;2073;p61"/>
          <p:cNvSpPr txBox="1">
            <a:spLocks noGrp="1"/>
          </p:cNvSpPr>
          <p:nvPr>
            <p:ph type="subTitle" idx="1"/>
          </p:nvPr>
        </p:nvSpPr>
        <p:spPr>
          <a:xfrm>
            <a:off x="3505200" y="2190750"/>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sr-Latn-RS" dirty="0" smtClean="0"/>
              <a:t>Aktivira se na serveru za svakog novog klijenta</a:t>
            </a:r>
            <a:endParaRPr dirty="0"/>
          </a:p>
        </p:txBody>
      </p:sp>
      <p:sp>
        <p:nvSpPr>
          <p:cNvPr id="2074" name="Google Shape;2074;p61"/>
          <p:cNvSpPr txBox="1">
            <a:spLocks noGrp="1"/>
          </p:cNvSpPr>
          <p:nvPr>
            <p:ph type="title" idx="2"/>
          </p:nvPr>
        </p:nvSpPr>
        <p:spPr>
          <a:xfrm>
            <a:off x="6019800" y="17335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r-Latn-RS" dirty="0" smtClean="0"/>
              <a:t>DISCONNECT</a:t>
            </a:r>
            <a:endParaRPr dirty="0"/>
          </a:p>
        </p:txBody>
      </p:sp>
      <p:sp>
        <p:nvSpPr>
          <p:cNvPr id="2075" name="Google Shape;2075;p61"/>
          <p:cNvSpPr txBox="1">
            <a:spLocks noGrp="1"/>
          </p:cNvSpPr>
          <p:nvPr>
            <p:ph type="subTitle" idx="3"/>
          </p:nvPr>
        </p:nvSpPr>
        <p:spPr>
          <a:xfrm>
            <a:off x="6019800" y="2190750"/>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sr-Latn-RS" dirty="0" smtClean="0"/>
              <a:t>Aktivira se i na klijentu i na serveru kada veza pukne</a:t>
            </a:r>
            <a:endParaRPr dirty="0"/>
          </a:p>
        </p:txBody>
      </p:sp>
      <p:sp>
        <p:nvSpPr>
          <p:cNvPr id="2070" name="Google Shape;2070;p61"/>
          <p:cNvSpPr txBox="1">
            <a:spLocks noGrp="1"/>
          </p:cNvSpPr>
          <p:nvPr>
            <p:ph type="title" idx="4"/>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r-Latn-RS" dirty="0" smtClean="0"/>
              <a:t>Najvažniji default eventi</a:t>
            </a:r>
            <a:endParaRPr dirty="0"/>
          </a:p>
        </p:txBody>
      </p:sp>
      <p:sp>
        <p:nvSpPr>
          <p:cNvPr id="2076" name="Google Shape;2076;p61"/>
          <p:cNvSpPr txBox="1">
            <a:spLocks noGrp="1"/>
          </p:cNvSpPr>
          <p:nvPr>
            <p:ph type="title" idx="5"/>
          </p:nvPr>
        </p:nvSpPr>
        <p:spPr>
          <a:xfrm>
            <a:off x="1066800" y="1733550"/>
            <a:ext cx="2067000"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smtClean="0"/>
              <a:t>CONNECT</a:t>
            </a:r>
            <a:endParaRPr dirty="0"/>
          </a:p>
        </p:txBody>
      </p:sp>
      <p:sp>
        <p:nvSpPr>
          <p:cNvPr id="2077" name="Google Shape;2077;p61"/>
          <p:cNvSpPr txBox="1">
            <a:spLocks noGrp="1"/>
          </p:cNvSpPr>
          <p:nvPr>
            <p:ph type="subTitle" idx="6"/>
          </p:nvPr>
        </p:nvSpPr>
        <p:spPr>
          <a:xfrm>
            <a:off x="1066800" y="2114550"/>
            <a:ext cx="2067000" cy="64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t>Aktivira</a:t>
            </a:r>
            <a:r>
              <a:rPr lang="en-US" dirty="0" smtClean="0"/>
              <a:t> se </a:t>
            </a:r>
            <a:r>
              <a:rPr lang="en-US" dirty="0" err="1" smtClean="0"/>
              <a:t>na</a:t>
            </a:r>
            <a:r>
              <a:rPr lang="en-US" dirty="0" smtClean="0"/>
              <a:t> </a:t>
            </a:r>
            <a:r>
              <a:rPr lang="en-US" dirty="0" err="1" smtClean="0"/>
              <a:t>klijentu</a:t>
            </a:r>
            <a:r>
              <a:rPr lang="en-US" dirty="0" smtClean="0"/>
              <a:t> </a:t>
            </a:r>
            <a:r>
              <a:rPr lang="en-US" dirty="0" err="1" smtClean="0"/>
              <a:t>kada</a:t>
            </a:r>
            <a:r>
              <a:rPr lang="en-US" dirty="0" smtClean="0"/>
              <a:t> je </a:t>
            </a:r>
            <a:r>
              <a:rPr lang="en-US" dirty="0" err="1" smtClean="0"/>
              <a:t>konekcija</a:t>
            </a:r>
            <a:r>
              <a:rPr lang="en-US" dirty="0" smtClean="0"/>
              <a:t> </a:t>
            </a:r>
            <a:r>
              <a:rPr lang="en-US" dirty="0" err="1" smtClean="0"/>
              <a:t>uspe</a:t>
            </a:r>
            <a:r>
              <a:rPr lang="sr-Latn-RS" dirty="0" smtClean="0"/>
              <a:t>šno uspostavljena</a:t>
            </a:r>
            <a:endParaRPr dirty="0"/>
          </a:p>
        </p:txBody>
      </p:sp>
      <p:sp>
        <p:nvSpPr>
          <p:cNvPr id="2078" name="Google Shape;2078;p61"/>
          <p:cNvSpPr txBox="1">
            <a:spLocks noGrp="1"/>
          </p:cNvSpPr>
          <p:nvPr>
            <p:ph type="title" idx="7"/>
          </p:nvPr>
        </p:nvSpPr>
        <p:spPr>
          <a:xfrm>
            <a:off x="3581400" y="3257550"/>
            <a:ext cx="4995904"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r-Latn-RS" u="sng" dirty="0" smtClean="0"/>
              <a:t>RECONNECT/RECONNECT</a:t>
            </a:r>
            <a:r>
              <a:rPr lang="en-US" u="sng" dirty="0" smtClean="0"/>
              <a:t>_</a:t>
            </a:r>
            <a:r>
              <a:rPr lang="sr-Latn-RS" u="sng" dirty="0" smtClean="0"/>
              <a:t>ATTEMPT</a:t>
            </a:r>
            <a:endParaRPr u="sng" dirty="0"/>
          </a:p>
        </p:txBody>
      </p:sp>
      <p:sp>
        <p:nvSpPr>
          <p:cNvPr id="2079" name="Google Shape;2079;p61"/>
          <p:cNvSpPr txBox="1">
            <a:spLocks noGrp="1"/>
          </p:cNvSpPr>
          <p:nvPr>
            <p:ph type="subTitle" idx="8"/>
          </p:nvPr>
        </p:nvSpPr>
        <p:spPr>
          <a:xfrm>
            <a:off x="3276600" y="3790950"/>
            <a:ext cx="5224502" cy="640800"/>
          </a:xfrm>
          <a:prstGeom prst="rect">
            <a:avLst/>
          </a:prstGeom>
        </p:spPr>
        <p:txBody>
          <a:bodyPr spcFirstLastPara="1" wrap="square" lIns="91425" tIns="91425" rIns="91425" bIns="91425" anchor="t" anchorCtr="0">
            <a:noAutofit/>
          </a:bodyPr>
          <a:lstStyle/>
          <a:p>
            <a:r>
              <a:rPr lang="en-US" dirty="0" err="1" smtClean="0"/>
              <a:t>Aktiviraju</a:t>
            </a:r>
            <a:r>
              <a:rPr lang="en-US" dirty="0" smtClean="0"/>
              <a:t> </a:t>
            </a:r>
            <a:r>
              <a:rPr lang="en-US" dirty="0" smtClean="0"/>
              <a:t>se </a:t>
            </a:r>
            <a:r>
              <a:rPr lang="en-US" dirty="0" err="1" smtClean="0"/>
              <a:t>prilikom</a:t>
            </a:r>
            <a:r>
              <a:rPr lang="en-US" dirty="0" smtClean="0"/>
              <a:t> </a:t>
            </a:r>
            <a:r>
              <a:rPr lang="en-US" dirty="0" err="1" smtClean="0"/>
              <a:t>automatskog</a:t>
            </a:r>
            <a:r>
              <a:rPr lang="en-US" dirty="0" smtClean="0"/>
              <a:t> </a:t>
            </a:r>
            <a:r>
              <a:rPr lang="en-US" dirty="0" err="1" smtClean="0"/>
              <a:t>ponovnog</a:t>
            </a:r>
            <a:r>
              <a:rPr lang="en-US" dirty="0" smtClean="0"/>
              <a:t> </a:t>
            </a:r>
            <a:r>
              <a:rPr lang="en-US" dirty="0" err="1" smtClean="0"/>
              <a:t>povezivanja</a:t>
            </a:r>
            <a:endParaRPr lang="en-US" dirty="0"/>
          </a:p>
        </p:txBody>
      </p:sp>
      <p:sp>
        <p:nvSpPr>
          <p:cNvPr id="2082" name="Google Shape;2082;p61"/>
          <p:cNvSpPr txBox="1">
            <a:spLocks noGrp="1"/>
          </p:cNvSpPr>
          <p:nvPr>
            <p:ph type="title" idx="9"/>
          </p:nvPr>
        </p:nvSpPr>
        <p:spPr>
          <a:xfrm>
            <a:off x="838200" y="3257550"/>
            <a:ext cx="2609153" cy="548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sr-Latn-RS" dirty="0" smtClean="0"/>
              <a:t>CONNECT</a:t>
            </a:r>
            <a:r>
              <a:rPr lang="en-US" dirty="0" smtClean="0"/>
              <a:t>_</a:t>
            </a:r>
            <a:r>
              <a:rPr lang="sr-Latn-RS" dirty="0" smtClean="0"/>
              <a:t>ERROR</a:t>
            </a:r>
            <a:endParaRPr dirty="0"/>
          </a:p>
        </p:txBody>
      </p:sp>
      <p:cxnSp>
        <p:nvCxnSpPr>
          <p:cNvPr id="2071" name="Google Shape;2071;p61"/>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2084" name="Google Shape;2084;p61"/>
          <p:cNvCxnSpPr/>
          <p:nvPr/>
        </p:nvCxnSpPr>
        <p:spPr>
          <a:xfrm>
            <a:off x="1218450" y="3138821"/>
            <a:ext cx="67071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CUSTOM</a:t>
            </a:r>
            <a:r>
              <a:rPr lang="sr-Latn-RS" dirty="0" smtClean="0"/>
              <a:t> </a:t>
            </a:r>
            <a:r>
              <a:rPr lang="sr-Latn-RS" dirty="0" smtClean="0"/>
              <a:t>EVENTS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228600" y="10477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Metoda socket.on se koristi za definisanje eventa na koji klijent ili server reaguje.</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Za slanje događaja sa klijenta ka serveru koristi se socket.emit. Event može da ima proizvoljno ime i može da nosi bilo kakve podatke. Na serveru se zatim definiše odgovarajući socket.on koji reaguje na taj custom event i kao parametre prima sve podatke koje je klijent poslao.</a:t>
            </a:r>
          </a:p>
          <a:p>
            <a:pPr marL="457200" lvl="0" indent="-317500">
              <a:buClr>
                <a:srgbClr val="FFC000"/>
              </a:buClr>
              <a:buSzPts val="1400"/>
              <a:buFont typeface="Montserrat"/>
              <a:buChar char="●"/>
            </a:pPr>
            <a:r>
              <a:rPr lang="vi-VN" sz="2000" dirty="0" smtClean="0">
                <a:solidFill>
                  <a:schemeClr val="lt1"/>
                </a:solidFill>
                <a:latin typeface="Montserrat" charset="0"/>
                <a:ea typeface="Montserrat"/>
                <a:cs typeface="Montserrat"/>
                <a:sym typeface="Montserrat"/>
              </a:rPr>
              <a:t>Eventi se mogu slati svaki put kada se na klijentu desi neka akcija. Na primer, kada igrač odigra potez u igri, klijent odmah šalje event serveru sa informacijom o tom potezu. Server zatim dalje prosleđuje te podatke ostalim klijentima</a:t>
            </a:r>
            <a:r>
              <a:rPr lang="vi-VN" sz="2000" dirty="0" smtClean="0">
                <a:solidFill>
                  <a:schemeClr val="lt1"/>
                </a:solidFill>
                <a:latin typeface="Montserrat" charset="0"/>
                <a:ea typeface="Montserrat"/>
                <a:cs typeface="Montserrat"/>
                <a:sym typeface="Montserrat"/>
              </a:rPr>
              <a: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9"/>
        <p:cNvGrpSpPr/>
        <p:nvPr/>
      </p:nvGrpSpPr>
      <p:grpSpPr>
        <a:xfrm>
          <a:off x="0" y="0"/>
          <a:ext cx="0" cy="0"/>
          <a:chOff x="0" y="0"/>
          <a:chExt cx="0" cy="0"/>
        </a:xfrm>
      </p:grpSpPr>
      <p:sp>
        <p:nvSpPr>
          <p:cNvPr id="2190" name="Google Shape;2190;p70"/>
          <p:cNvSpPr txBox="1">
            <a:spLocks noGrp="1"/>
          </p:cNvSpPr>
          <p:nvPr>
            <p:ph type="title"/>
          </p:nvPr>
        </p:nvSpPr>
        <p:spPr>
          <a:xfrm>
            <a:off x="938500" y="445025"/>
            <a:ext cx="6300500" cy="941400"/>
          </a:xfrm>
          <a:prstGeom prst="rect">
            <a:avLst/>
          </a:prstGeom>
        </p:spPr>
        <p:txBody>
          <a:bodyPr spcFirstLastPara="1" wrap="square" lIns="91425" tIns="91425" rIns="91425" bIns="91425" anchor="t" anchorCtr="0">
            <a:noAutofit/>
          </a:bodyPr>
          <a:lstStyle/>
          <a:p>
            <a:r>
              <a:rPr lang="en-US" dirty="0" smtClean="0"/>
              <a:t>CUSTOM</a:t>
            </a:r>
            <a:r>
              <a:rPr lang="sr-Latn-RS" dirty="0" smtClean="0"/>
              <a:t> </a:t>
            </a:r>
            <a:r>
              <a:rPr lang="sr-Latn-RS" dirty="0" smtClean="0"/>
              <a:t>EVENTS</a:t>
            </a:r>
            <a:endParaRPr lang="en-US" dirty="0"/>
          </a:p>
        </p:txBody>
      </p:sp>
      <p:cxnSp>
        <p:nvCxnSpPr>
          <p:cNvPr id="2192" name="Google Shape;2192;p70"/>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7" name="Google Shape;2191;p70"/>
          <p:cNvSpPr txBox="1">
            <a:spLocks/>
          </p:cNvSpPr>
          <p:nvPr/>
        </p:nvSpPr>
        <p:spPr>
          <a:xfrm>
            <a:off x="0" y="819150"/>
            <a:ext cx="7924800" cy="2760900"/>
          </a:xfrm>
          <a:prstGeom prst="rect">
            <a:avLst/>
          </a:prstGeom>
          <a:noFill/>
          <a:ln>
            <a:noFill/>
          </a:ln>
        </p:spPr>
        <p:txBody>
          <a:bodyPr spcFirstLastPara="1" wrap="square" lIns="91425" tIns="91425" rIns="91425" bIns="91425" anchor="t" anchorCtr="0">
            <a:noAutofit/>
          </a:bodyPr>
          <a:lstStyle/>
          <a:p>
            <a:pPr marL="457200" lvl="0" indent="-317500">
              <a:buClr>
                <a:srgbClr val="FFC000"/>
              </a:buClr>
              <a:buSzPts val="1400"/>
              <a:buFont typeface="Montserrat"/>
              <a:buChar char="●"/>
            </a:pPr>
            <a:r>
              <a:rPr lang="sr-Latn-RS" dirty="0" smtClean="0">
                <a:solidFill>
                  <a:schemeClr val="lt1"/>
                </a:solidFill>
                <a:latin typeface="Montserrat" charset="0"/>
                <a:ea typeface="Montserrat"/>
                <a:cs typeface="Montserrat"/>
                <a:sym typeface="Montserrat"/>
              </a:rPr>
              <a:t>Slanje event</a:t>
            </a:r>
            <a:r>
              <a:rPr lang="en-US" dirty="0" smtClean="0">
                <a:solidFill>
                  <a:schemeClr val="lt1"/>
                </a:solidFill>
                <a:latin typeface="Montserrat" charset="0"/>
                <a:ea typeface="Montserrat"/>
                <a:cs typeface="Montserrat"/>
                <a:sym typeface="Montserrat"/>
              </a:rPr>
              <a:t>-a </a:t>
            </a:r>
            <a:r>
              <a:rPr lang="en-US" dirty="0" err="1" smtClean="0">
                <a:solidFill>
                  <a:schemeClr val="lt1"/>
                </a:solidFill>
                <a:latin typeface="Montserrat" charset="0"/>
                <a:ea typeface="Montserrat"/>
                <a:cs typeface="Montserrat"/>
                <a:sym typeface="Montserrat"/>
              </a:rPr>
              <a:t>sa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klijenta</a:t>
            </a:r>
            <a:r>
              <a:rPr lang="en-US" dirty="0" smtClean="0">
                <a:solidFill>
                  <a:schemeClr val="lt1"/>
                </a:solidFill>
                <a:latin typeface="Montserrat" charset="0"/>
                <a:ea typeface="Montserrat"/>
                <a:cs typeface="Montserrat"/>
                <a:sym typeface="Montserrat"/>
              </a:rPr>
              <a:t>:</a:t>
            </a: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pPr>
            <a:endParaRPr lang="en-US" dirty="0" smtClean="0">
              <a:solidFill>
                <a:schemeClr val="lt1"/>
              </a:solidFill>
              <a:latin typeface="Montserrat" charset="0"/>
              <a:ea typeface="Montserrat"/>
              <a:cs typeface="Montserrat"/>
              <a:sym typeface="Montserrat"/>
            </a:endParaRPr>
          </a:p>
          <a:p>
            <a:pPr marL="457200" lvl="0" indent="-317500">
              <a:buClr>
                <a:srgbClr val="FFC000"/>
              </a:buClr>
              <a:buSzPts val="1400"/>
              <a:buFont typeface="Montserrat"/>
              <a:buChar char="●"/>
            </a:pPr>
            <a:r>
              <a:rPr lang="en-US" dirty="0" err="1" smtClean="0">
                <a:solidFill>
                  <a:schemeClr val="lt1"/>
                </a:solidFill>
                <a:latin typeface="Montserrat" charset="0"/>
                <a:ea typeface="Montserrat"/>
                <a:cs typeface="Montserrat"/>
                <a:sym typeface="Montserrat"/>
              </a:rPr>
              <a:t>Primanje</a:t>
            </a:r>
            <a:r>
              <a:rPr lang="en-US" dirty="0" smtClean="0">
                <a:solidFill>
                  <a:schemeClr val="lt1"/>
                </a:solidFill>
                <a:latin typeface="Montserrat" charset="0"/>
                <a:ea typeface="Montserrat"/>
                <a:cs typeface="Montserrat"/>
                <a:sym typeface="Montserrat"/>
              </a:rPr>
              <a:t> I </a:t>
            </a:r>
            <a:r>
              <a:rPr lang="en-US" dirty="0" err="1" smtClean="0">
                <a:solidFill>
                  <a:schemeClr val="lt1"/>
                </a:solidFill>
                <a:latin typeface="Montserrat" charset="0"/>
                <a:ea typeface="Montserrat"/>
                <a:cs typeface="Montserrat"/>
                <a:sym typeface="Montserrat"/>
              </a:rPr>
              <a:t>reakcija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na</a:t>
            </a:r>
            <a:r>
              <a:rPr lang="en-US" dirty="0" smtClean="0">
                <a:solidFill>
                  <a:schemeClr val="lt1"/>
                </a:solidFill>
                <a:latin typeface="Montserrat" charset="0"/>
                <a:ea typeface="Montserrat"/>
                <a:cs typeface="Montserrat"/>
                <a:sym typeface="Montserrat"/>
              </a:rPr>
              <a:t> </a:t>
            </a:r>
            <a:r>
              <a:rPr lang="en-US" dirty="0" err="1" smtClean="0">
                <a:solidFill>
                  <a:schemeClr val="lt1"/>
                </a:solidFill>
                <a:latin typeface="Montserrat" charset="0"/>
                <a:ea typeface="Montserrat"/>
                <a:cs typeface="Montserrat"/>
                <a:sym typeface="Montserrat"/>
              </a:rPr>
              <a:t>serveru</a:t>
            </a:r>
            <a:r>
              <a:rPr lang="en-US" dirty="0" smtClean="0">
                <a:solidFill>
                  <a:schemeClr val="lt1"/>
                </a:solidFill>
                <a:latin typeface="Montserrat" charset="0"/>
                <a:ea typeface="Montserrat"/>
                <a:cs typeface="Montserrat"/>
                <a:sym typeface="Montserrat"/>
              </a:rPr>
              <a:t>:</a:t>
            </a:r>
            <a:r>
              <a:rPr lang="vi-VN" dirty="0" smtClean="0">
                <a:solidFill>
                  <a:schemeClr val="lt1"/>
                </a:solidFill>
                <a:latin typeface="Montserrat" charset="0"/>
                <a:ea typeface="Montserrat"/>
                <a:cs typeface="Montserrat"/>
                <a:sym typeface="Montserrat"/>
              </a:rPr>
              <a:t>.</a:t>
            </a:r>
            <a:r>
              <a:rPr lang="en-US" dirty="0" smtClean="0">
                <a:solidFill>
                  <a:schemeClr val="lt1"/>
                </a:solidFill>
                <a:latin typeface="Montserrat" charset="0"/>
                <a:ea typeface="Montserrat"/>
                <a:cs typeface="Montserrat"/>
                <a:sym typeface="Montserrat"/>
              </a:rPr>
              <a:t> </a:t>
            </a:r>
            <a:endParaRPr lang="vi-VN" dirty="0" smtClean="0">
              <a:solidFill>
                <a:schemeClr val="lt1"/>
              </a:solidFill>
              <a:latin typeface="Montserrat" charset="0"/>
              <a:ea typeface="Montserrat"/>
              <a:cs typeface="Montserrat"/>
              <a:sym typeface="Montserrat"/>
            </a:endParaRPr>
          </a:p>
        </p:txBody>
      </p:sp>
      <p:pic>
        <p:nvPicPr>
          <p:cNvPr id="147459" name="Picture 3"/>
          <p:cNvPicPr>
            <a:picLocks noChangeAspect="1" noChangeArrowheads="1"/>
          </p:cNvPicPr>
          <p:nvPr/>
        </p:nvPicPr>
        <p:blipFill>
          <a:blip r:embed="rId3"/>
          <a:srcRect/>
          <a:stretch>
            <a:fillRect/>
          </a:stretch>
        </p:blipFill>
        <p:spPr bwMode="auto">
          <a:xfrm>
            <a:off x="533401" y="2647950"/>
            <a:ext cx="4191000" cy="1105580"/>
          </a:xfrm>
          <a:prstGeom prst="rect">
            <a:avLst/>
          </a:prstGeom>
          <a:noFill/>
          <a:ln w="9525">
            <a:noFill/>
            <a:miter lim="800000"/>
            <a:headEnd/>
            <a:tailEnd/>
          </a:ln>
        </p:spPr>
      </p:pic>
      <p:pic>
        <p:nvPicPr>
          <p:cNvPr id="8" name="Picture 2"/>
          <p:cNvPicPr>
            <a:picLocks noChangeAspect="1" noChangeArrowheads="1"/>
          </p:cNvPicPr>
          <p:nvPr/>
        </p:nvPicPr>
        <p:blipFill>
          <a:blip r:embed="rId4"/>
          <a:srcRect/>
          <a:stretch>
            <a:fillRect/>
          </a:stretch>
        </p:blipFill>
        <p:spPr bwMode="auto">
          <a:xfrm>
            <a:off x="533400" y="1123950"/>
            <a:ext cx="3352800" cy="1242508"/>
          </a:xfrm>
          <a:prstGeom prst="rect">
            <a:avLst/>
          </a:prstGeom>
          <a:noFill/>
          <a:ln w="9525">
            <a:noFill/>
            <a:miter lim="800000"/>
            <a:headEnd/>
            <a:tailEnd/>
          </a:ln>
        </p:spPr>
      </p:pic>
      <p:sp>
        <p:nvSpPr>
          <p:cNvPr id="15" name="Rectangle 14"/>
          <p:cNvSpPr/>
          <p:nvPr/>
        </p:nvSpPr>
        <p:spPr>
          <a:xfrm>
            <a:off x="4876800" y="514350"/>
            <a:ext cx="4114800" cy="39703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457200" lvl="0" indent="-317500">
              <a:buClr>
                <a:srgbClr val="FFC000"/>
              </a:buClr>
              <a:buSzPts val="1400"/>
            </a:pPr>
            <a:endParaRPr lang="en-US" dirty="0" smtClean="0">
              <a:solidFill>
                <a:sysClr val="windowText" lastClr="000000"/>
              </a:solidFill>
              <a:latin typeface="Montserrat" charset="0"/>
              <a:ea typeface="Montserrat"/>
              <a:cs typeface="Montserrat"/>
              <a:sym typeface="Montserrat"/>
            </a:endParaRPr>
          </a:p>
          <a:p>
            <a:pPr marL="457200" lvl="0" indent="-317500">
              <a:buClr>
                <a:srgbClr val="FFC000"/>
              </a:buClr>
              <a:buSzPts val="1400"/>
              <a:buFont typeface="Montserrat"/>
              <a:buChar char="●"/>
            </a:pPr>
            <a:r>
              <a:rPr lang="vi-VN" dirty="0" smtClean="0">
                <a:solidFill>
                  <a:sysClr val="windowText" lastClr="000000"/>
                </a:solidFill>
                <a:latin typeface="Montserrat" charset="0"/>
                <a:ea typeface="Montserrat"/>
                <a:cs typeface="Montserrat"/>
                <a:sym typeface="Montserrat"/>
              </a:rPr>
              <a:t>Imena eventa ('joinRoom', 'leaveRoom', 'makeMove') su proizvoljno izabrana i moraju biti ista na klijentu i serveru.</a:t>
            </a:r>
          </a:p>
          <a:p>
            <a:pPr marL="457200" lvl="0" indent="-317500">
              <a:buClr>
                <a:srgbClr val="FFC000"/>
              </a:buClr>
              <a:buSzPts val="1400"/>
              <a:buFont typeface="Montserrat"/>
              <a:buChar char="●"/>
            </a:pPr>
            <a:r>
              <a:rPr lang="vi-VN" dirty="0" smtClean="0">
                <a:solidFill>
                  <a:sysClr val="windowText" lastClr="000000"/>
                </a:solidFill>
                <a:latin typeface="Montserrat" charset="0"/>
                <a:ea typeface="Montserrat"/>
                <a:cs typeface="Montserrat"/>
                <a:sym typeface="Montserrat"/>
              </a:rPr>
              <a:t>Uz event se šalju podaci u obliku objekta (npr. { room, username } ili { index }).</a:t>
            </a:r>
          </a:p>
          <a:p>
            <a:pPr marL="457200" lvl="0" indent="-317500">
              <a:buClr>
                <a:srgbClr val="FFC000"/>
              </a:buClr>
              <a:buSzPts val="1400"/>
              <a:buFont typeface="Montserrat"/>
              <a:buChar char="●"/>
            </a:pPr>
            <a:r>
              <a:rPr lang="vi-VN" dirty="0" smtClean="0">
                <a:solidFill>
                  <a:sysClr val="windowText" lastClr="000000"/>
                </a:solidFill>
                <a:latin typeface="Montserrat" charset="0"/>
                <a:ea typeface="Montserrat"/>
                <a:cs typeface="Montserrat"/>
                <a:sym typeface="Montserrat"/>
              </a:rPr>
              <a:t>Na serveru </a:t>
            </a:r>
            <a:r>
              <a:rPr lang="vi-VN" dirty="0" smtClean="0">
                <a:solidFill>
                  <a:sysClr val="windowText" lastClr="000000"/>
                </a:solidFill>
                <a:latin typeface="Montserrat" charset="0"/>
                <a:ea typeface="Montserrat"/>
                <a:cs typeface="Montserrat"/>
                <a:sym typeface="Montserrat"/>
              </a:rPr>
              <a:t>socket.on </a:t>
            </a:r>
            <a:r>
              <a:rPr lang="vi-VN" dirty="0" smtClean="0">
                <a:solidFill>
                  <a:sysClr val="windowText" lastClr="000000"/>
                </a:solidFill>
                <a:latin typeface="Montserrat" charset="0"/>
                <a:ea typeface="Montserrat"/>
                <a:cs typeface="Montserrat"/>
                <a:sym typeface="Montserrat"/>
              </a:rPr>
              <a:t>sluša tačno to ime eventa i prima poslate podatke kao parametre.</a:t>
            </a:r>
          </a:p>
          <a:p>
            <a:pPr marL="457200" lvl="0" indent="-317500">
              <a:buClr>
                <a:srgbClr val="FFC000"/>
              </a:buClr>
              <a:buSzPts val="1400"/>
              <a:buFont typeface="Montserrat"/>
              <a:buChar char="●"/>
            </a:pPr>
            <a:r>
              <a:rPr lang="vi-VN" dirty="0" smtClean="0">
                <a:solidFill>
                  <a:sysClr val="windowText" lastClr="000000"/>
                </a:solidFill>
                <a:latin typeface="Montserrat" charset="0"/>
                <a:ea typeface="Montserrat"/>
                <a:cs typeface="Montserrat"/>
                <a:sym typeface="Montserrat"/>
              </a:rPr>
              <a:t>Custom eventi omogućavaju da se precizno definiše šta se dešava pri određenoj akciji korisnika (klik na dugme, odigravanje poteza, itd.).</a:t>
            </a:r>
          </a:p>
          <a:p>
            <a:pPr marL="457200" lvl="0" indent="-317500">
              <a:buClr>
                <a:srgbClr val="FFC000"/>
              </a:buClr>
              <a:buSzPts val="1400"/>
              <a:buFont typeface="Montserrat"/>
              <a:buChar char="●"/>
            </a:pPr>
            <a:r>
              <a:rPr lang="vi-VN" dirty="0" smtClean="0">
                <a:solidFill>
                  <a:sysClr val="windowText" lastClr="000000"/>
                </a:solidFill>
                <a:latin typeface="Montserrat" charset="0"/>
                <a:ea typeface="Montserrat"/>
                <a:cs typeface="Montserrat"/>
                <a:sym typeface="Montserrat"/>
              </a:rPr>
              <a:t>Server nakon obrade obično prosledi informacije dalje drugim klijentima ili vrati potvrdu</a:t>
            </a:r>
            <a:endParaRPr lang="en-US" dirty="0">
              <a:solidFill>
                <a:sysClr val="windowText" lastClr="00000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326</TotalTime>
  <Words>1781</Words>
  <Application>Microsoft Office PowerPoint</Application>
  <PresentationFormat>On-screen Show (16:9)</PresentationFormat>
  <Paragraphs>185</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Montserrat ExtraBold</vt:lpstr>
      <vt:lpstr>Montserrat</vt:lpstr>
      <vt:lpstr>Montserrat ExtraLight</vt:lpstr>
      <vt:lpstr>Montserrat Medium</vt:lpstr>
      <vt:lpstr>Futuristic Background by Slidesgo</vt:lpstr>
      <vt:lpstr>Real-time Multiplayer Tic-Tac-Toe Igra</vt:lpstr>
      <vt:lpstr>Šta je Socket.io?</vt:lpstr>
      <vt:lpstr>Glavne upotrebe socket.io</vt:lpstr>
      <vt:lpstr>Instalacija biblioteka</vt:lpstr>
      <vt:lpstr>POKRETANJE SOCKET.IO SERVERA</vt:lpstr>
      <vt:lpstr>POVEZIVANJE KLIJENTA I CONNECTION EVENT</vt:lpstr>
      <vt:lpstr>CONNECTION</vt:lpstr>
      <vt:lpstr>CUSTOM EVENTS</vt:lpstr>
      <vt:lpstr>CUSTOM EVENTS</vt:lpstr>
      <vt:lpstr>NAMESPACES</vt:lpstr>
      <vt:lpstr>NAMESPACES</vt:lpstr>
      <vt:lpstr>SLANJE PORUKA OD SERVERA – UNUTAR NAMESPACE-A I SOBA</vt:lpstr>
      <vt:lpstr>NAMESPACES</vt:lpstr>
      <vt:lpstr>SLANJE ZAHTEVA OD KLIJENTA KA SERVERU I RAD SA SOBAMA</vt:lpstr>
      <vt:lpstr>SLANJE ZAHTEVA OD KLIJENTA KA SERVERU I RAD SA SOBAMA</vt:lpstr>
      <vt:lpstr>CALLBACK FUNKCIJE (ACKNOWLEDGEMENTS)</vt:lpstr>
      <vt:lpstr>CALLBACK FUNKCIJE (ACKNOWLEDGEMENTS)</vt:lpstr>
      <vt:lpstr>NADZOR I DEBAGOVANJE – ADMIN UI</vt:lpstr>
      <vt:lpstr>Alternative</vt:lpstr>
      <vt:lpstr>Zašto socket.io?</vt:lpstr>
      <vt:lpstr>Zaključak</vt:lpstr>
      <vt:lpstr>Hvala na pažnji!</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Uvod u Socket.IO</dc:title>
  <cp:lastModifiedBy>Anja</cp:lastModifiedBy>
  <cp:revision>33</cp:revision>
  <dcterms:modified xsi:type="dcterms:W3CDTF">2025-12-15T21:38:07Z</dcterms:modified>
</cp:coreProperties>
</file>